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75" r:id="rId4"/>
    <p:sldId id="258" r:id="rId5"/>
    <p:sldId id="259" r:id="rId6"/>
    <p:sldId id="260" r:id="rId7"/>
    <p:sldId id="261" r:id="rId8"/>
    <p:sldId id="262" r:id="rId9"/>
    <p:sldId id="263" r:id="rId10"/>
    <p:sldId id="264" r:id="rId11"/>
    <p:sldId id="265" r:id="rId12"/>
    <p:sldId id="266" r:id="rId13"/>
    <p:sldId id="267" r:id="rId14"/>
    <p:sldId id="268" r:id="rId15"/>
    <p:sldId id="274" r:id="rId16"/>
    <p:sldId id="269" r:id="rId17"/>
    <p:sldId id="270" r:id="rId18"/>
    <p:sldId id="271" r:id="rId19"/>
    <p:sldId id="272"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747"/>
    <a:srgbClr val="0000FF"/>
    <a:srgbClr val="4472C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52A62-7495-5AFB-9F02-197DCDDBFA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18440A-5565-39E2-848D-4BC28F8306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C7F097-E269-E6AD-746A-B3C8121B6327}"/>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5" name="Footer Placeholder 4">
            <a:extLst>
              <a:ext uri="{FF2B5EF4-FFF2-40B4-BE49-F238E27FC236}">
                <a16:creationId xmlns:a16="http://schemas.microsoft.com/office/drawing/2014/main" id="{E1C1A743-0AA3-4CD5-877F-AE90F9FFA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5C30A-B6E3-D81A-75B7-5A4BB0FA3C16}"/>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281173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B0A00-A635-9B4D-9653-3732C4CCA4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49C6BE-E92F-188B-18EA-CF7E1856D8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7557F-16CE-A69F-8E0F-4389FFAF32B3}"/>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5" name="Footer Placeholder 4">
            <a:extLst>
              <a:ext uri="{FF2B5EF4-FFF2-40B4-BE49-F238E27FC236}">
                <a16:creationId xmlns:a16="http://schemas.microsoft.com/office/drawing/2014/main" id="{2A494AAA-1EBB-174E-4F23-157A7F475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41FB8-52EC-E2A7-1EF7-D8CCB081950F}"/>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2400204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D12B42-716E-2D4F-294D-F6B48BEA80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1A99D5-FC58-A474-ABCF-1E154B352B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D1CF1-CDDE-1EEB-FE43-E1174916DBCF}"/>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5" name="Footer Placeholder 4">
            <a:extLst>
              <a:ext uri="{FF2B5EF4-FFF2-40B4-BE49-F238E27FC236}">
                <a16:creationId xmlns:a16="http://schemas.microsoft.com/office/drawing/2014/main" id="{029CBDA5-E47A-0C8D-E7AD-596BF4E5D7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46310-B91A-C350-958B-C278AEFC8A37}"/>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56896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AB4F-097B-03C4-868C-B3294FFA11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B7FE36-3B57-A18C-C792-0D01DF5CBB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1E49A7-27E8-AFB7-D779-B4A44CEFFF56}"/>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5" name="Footer Placeholder 4">
            <a:extLst>
              <a:ext uri="{FF2B5EF4-FFF2-40B4-BE49-F238E27FC236}">
                <a16:creationId xmlns:a16="http://schemas.microsoft.com/office/drawing/2014/main" id="{9D5B4405-8EE2-FFF7-DAFF-99ED8D3F4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04C7F-BBF9-121E-CFF3-6BE51E2A6CD4}"/>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50653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12D6-76B6-AB4E-8E2A-104D9EC31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1124E1-86ED-74BB-1DB9-BF2AD97AE1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B7E9A3-659A-7477-2657-87C525A296AD}"/>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5" name="Footer Placeholder 4">
            <a:extLst>
              <a:ext uri="{FF2B5EF4-FFF2-40B4-BE49-F238E27FC236}">
                <a16:creationId xmlns:a16="http://schemas.microsoft.com/office/drawing/2014/main" id="{18E511DA-4492-0193-F7F1-113291AA95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34CB5-42B0-D726-577F-831ADEC1AF6F}"/>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247484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411E-7163-3F46-A983-D89C470A4B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2B313-A534-A6C5-5DBD-5B8958BCF6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A21C92-1847-C400-19DD-57BEE71C60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0A2133-AED1-A2BE-3636-E18327886805}"/>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6" name="Footer Placeholder 5">
            <a:extLst>
              <a:ext uri="{FF2B5EF4-FFF2-40B4-BE49-F238E27FC236}">
                <a16:creationId xmlns:a16="http://schemas.microsoft.com/office/drawing/2014/main" id="{3D188431-ECA2-D808-F16E-3CF01AA57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CDEB6F-A312-9B6F-EEF4-A382F070F995}"/>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211656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8F57-56A0-AF71-2E0A-DBE101DF23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5E685B-DB01-7E3D-9707-562D1320CB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0704E5-EE69-EE96-9102-20B5233610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980BB3-14B1-B9A4-0658-0E5A94D39D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F223F7-4419-C5FA-0450-FDA3AF62B4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06633B-12C3-97E6-9BB1-F421187D49CE}"/>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8" name="Footer Placeholder 7">
            <a:extLst>
              <a:ext uri="{FF2B5EF4-FFF2-40B4-BE49-F238E27FC236}">
                <a16:creationId xmlns:a16="http://schemas.microsoft.com/office/drawing/2014/main" id="{08513D40-5AC6-69FE-945B-00BF2BE2CB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DA41B2-4977-E56F-2AAB-9ABB50EB2A3F}"/>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38837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0854-5515-8C3F-553F-0CAEDAD898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2094B0-EA3E-5463-C112-0811FBF3649C}"/>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4" name="Footer Placeholder 3">
            <a:extLst>
              <a:ext uri="{FF2B5EF4-FFF2-40B4-BE49-F238E27FC236}">
                <a16:creationId xmlns:a16="http://schemas.microsoft.com/office/drawing/2014/main" id="{9AC3D69D-FD07-D42F-1685-E56466685A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6F1E0F-AE60-01D9-8662-B89D4F4A0B14}"/>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327999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57E994-40C5-109C-5997-A705EC113ECE}"/>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3" name="Footer Placeholder 2">
            <a:extLst>
              <a:ext uri="{FF2B5EF4-FFF2-40B4-BE49-F238E27FC236}">
                <a16:creationId xmlns:a16="http://schemas.microsoft.com/office/drawing/2014/main" id="{A928B7FE-E851-CA2A-2715-C1A499C68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02CB2B-2097-E199-9963-E29EC1A1AA6F}"/>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199362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76DA8-6907-1201-4D70-8394FDB180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F8D9FA-286D-7834-4465-73B6BC94C6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68BFC3-A381-66E4-D913-2F79C0D73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21DD17-6F0A-79E6-2D7E-5873DD6A794B}"/>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6" name="Footer Placeholder 5">
            <a:extLst>
              <a:ext uri="{FF2B5EF4-FFF2-40B4-BE49-F238E27FC236}">
                <a16:creationId xmlns:a16="http://schemas.microsoft.com/office/drawing/2014/main" id="{D6112F29-54D2-2E64-3D5F-7C3F947E10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534F6-7BC5-58A3-E10B-49FE557A5504}"/>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213185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D691E-180B-C6AD-5988-AFE316A94D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D5DC22-C84D-7187-0954-9BF5FF8772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D84B6D-8C18-ED11-BDA5-A25CF1F4C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9D1953-8931-1B0E-5CAE-80E12F3EF0DA}"/>
              </a:ext>
            </a:extLst>
          </p:cNvPr>
          <p:cNvSpPr>
            <a:spLocks noGrp="1"/>
          </p:cNvSpPr>
          <p:nvPr>
            <p:ph type="dt" sz="half" idx="10"/>
          </p:nvPr>
        </p:nvSpPr>
        <p:spPr/>
        <p:txBody>
          <a:bodyPr/>
          <a:lstStyle/>
          <a:p>
            <a:fld id="{5BAC7237-01B4-4CF7-88E1-028683D0DBB3}" type="datetimeFigureOut">
              <a:rPr lang="en-US" smtClean="0"/>
              <a:t>2/19/2023</a:t>
            </a:fld>
            <a:endParaRPr lang="en-US"/>
          </a:p>
        </p:txBody>
      </p:sp>
      <p:sp>
        <p:nvSpPr>
          <p:cNvPr id="6" name="Footer Placeholder 5">
            <a:extLst>
              <a:ext uri="{FF2B5EF4-FFF2-40B4-BE49-F238E27FC236}">
                <a16:creationId xmlns:a16="http://schemas.microsoft.com/office/drawing/2014/main" id="{7712C0FB-2BFB-AAA6-1FC2-92F482EF9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D2E3A6-348F-9AD5-6CDA-14A48C84BD0B}"/>
              </a:ext>
            </a:extLst>
          </p:cNvPr>
          <p:cNvSpPr>
            <a:spLocks noGrp="1"/>
          </p:cNvSpPr>
          <p:nvPr>
            <p:ph type="sldNum" sz="quarter" idx="12"/>
          </p:nvPr>
        </p:nvSpPr>
        <p:spPr/>
        <p:txBody>
          <a:bodyPr/>
          <a:lstStyle/>
          <a:p>
            <a:fld id="{20663D59-C3DE-4D72-AF5B-AAABFEB328F4}" type="slidenum">
              <a:rPr lang="en-US" smtClean="0"/>
              <a:t>‹#›</a:t>
            </a:fld>
            <a:endParaRPr lang="en-US"/>
          </a:p>
        </p:txBody>
      </p:sp>
    </p:spTree>
    <p:extLst>
      <p:ext uri="{BB962C8B-B14F-4D97-AF65-F5344CB8AC3E}">
        <p14:creationId xmlns:p14="http://schemas.microsoft.com/office/powerpoint/2010/main" val="5951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37CFD-6043-D18D-D64C-F47D58DD8F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8C7BDE-5446-514C-73A9-996686D99F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19B86B-05D9-3DB2-81E0-28EE28717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C7237-01B4-4CF7-88E1-028683D0DBB3}" type="datetimeFigureOut">
              <a:rPr lang="en-US" smtClean="0"/>
              <a:t>2/19/2023</a:t>
            </a:fld>
            <a:endParaRPr lang="en-US"/>
          </a:p>
        </p:txBody>
      </p:sp>
      <p:sp>
        <p:nvSpPr>
          <p:cNvPr id="5" name="Footer Placeholder 4">
            <a:extLst>
              <a:ext uri="{FF2B5EF4-FFF2-40B4-BE49-F238E27FC236}">
                <a16:creationId xmlns:a16="http://schemas.microsoft.com/office/drawing/2014/main" id="{13F5CA4A-A499-1B9D-844E-76923595D1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A953E7-18A9-1C49-4AA7-8EDD5050FF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D59-C3DE-4D72-AF5B-AAABFEB328F4}" type="slidenum">
              <a:rPr lang="en-US" smtClean="0"/>
              <a:t>‹#›</a:t>
            </a:fld>
            <a:endParaRPr lang="en-US"/>
          </a:p>
        </p:txBody>
      </p:sp>
    </p:spTree>
    <p:extLst>
      <p:ext uri="{BB962C8B-B14F-4D97-AF65-F5344CB8AC3E}">
        <p14:creationId xmlns:p14="http://schemas.microsoft.com/office/powerpoint/2010/main" val="1371698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9BD1040-A49F-1964-9BB6-62445A408406}"/>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9015540F-DA1D-D40F-D018-BD0BC1BFB1AB}"/>
              </a:ext>
            </a:extLst>
          </p:cNvPr>
          <p:cNvSpPr txBox="1"/>
          <p:nvPr/>
        </p:nvSpPr>
        <p:spPr>
          <a:xfrm>
            <a:off x="0" y="1"/>
            <a:ext cx="12192001" cy="2616101"/>
          </a:xfrm>
          <a:prstGeom prst="rect">
            <a:avLst/>
          </a:prstGeom>
          <a:solidFill>
            <a:srgbClr val="FFFF00"/>
          </a:solidFill>
        </p:spPr>
        <p:txBody>
          <a:bodyPr wrap="square" rtlCol="0">
            <a:spAutoFit/>
          </a:bodyPr>
          <a:lstStyle/>
          <a:p>
            <a:pPr algn="ctr"/>
            <a:r>
              <a:rPr lang="en-US" sz="8000" dirty="0">
                <a:latin typeface="Times New Roman" panose="02020603050405020304" pitchFamily="18" charset="0"/>
                <a:cs typeface="Times New Roman" panose="02020603050405020304" pitchFamily="18" charset="0"/>
              </a:rPr>
              <a:t>The Gold Foil Experiment </a:t>
            </a:r>
            <a:br>
              <a:rPr lang="en-US" sz="80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by Earnest Rutherford</a:t>
            </a:r>
          </a:p>
          <a:p>
            <a:pPr algn="ctr"/>
            <a:br>
              <a:rPr lang="en-US" sz="2800" dirty="0">
                <a:latin typeface="Times New Roman" panose="02020603050405020304" pitchFamily="18" charset="0"/>
                <a:cs typeface="Times New Roman" panose="02020603050405020304" pitchFamily="18" charset="0"/>
              </a:rPr>
            </a:br>
            <a:r>
              <a:rPr lang="en-US" sz="2800" i="1" dirty="0">
                <a:solidFill>
                  <a:schemeClr val="accent6">
                    <a:lumMod val="50000"/>
                  </a:schemeClr>
                </a:solidFill>
                <a:latin typeface="Times New Roman" panose="02020603050405020304" pitchFamily="18" charset="0"/>
                <a:cs typeface="Times New Roman" panose="02020603050405020304" pitchFamily="18" charset="0"/>
              </a:rPr>
              <a:t>What is showed him (us) about the way atoms are built.</a:t>
            </a:r>
          </a:p>
        </p:txBody>
      </p:sp>
    </p:spTree>
    <p:extLst>
      <p:ext uri="{BB962C8B-B14F-4D97-AF65-F5344CB8AC3E}">
        <p14:creationId xmlns:p14="http://schemas.microsoft.com/office/powerpoint/2010/main" val="3750801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1384995"/>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Scientists can count the flashes, that match the rate of flashes when the foil is taken away from the experiment.  Over and over.  </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78CC466-DC46-9D23-8692-072A87336B2A}"/>
              </a:ext>
            </a:extLst>
          </p:cNvPr>
          <p:cNvCxnSpPr>
            <a:cxnSpLocks/>
            <a:stCxn id="30" idx="2"/>
          </p:cNvCxnSpPr>
          <p:nvPr/>
        </p:nvCxnSpPr>
        <p:spPr>
          <a:xfrm>
            <a:off x="1975117" y="1914401"/>
            <a:ext cx="5544269" cy="375996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Explosion: 8 Points 38">
            <a:extLst>
              <a:ext uri="{FF2B5EF4-FFF2-40B4-BE49-F238E27FC236}">
                <a16:creationId xmlns:a16="http://schemas.microsoft.com/office/drawing/2014/main" id="{537E477F-6E3D-A56E-3255-67ADEE4319C8}"/>
              </a:ext>
            </a:extLst>
          </p:cNvPr>
          <p:cNvSpPr/>
          <p:nvPr/>
        </p:nvSpPr>
        <p:spPr>
          <a:xfrm>
            <a:off x="7263729" y="54972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F42D025D-B774-36BA-C445-19DFF5C97C79}"/>
              </a:ext>
            </a:extLst>
          </p:cNvPr>
          <p:cNvCxnSpPr>
            <a:cxnSpLocks/>
            <a:stCxn id="30" idx="5"/>
            <a:endCxn id="17" idx="1"/>
          </p:cNvCxnSpPr>
          <p:nvPr/>
        </p:nvCxnSpPr>
        <p:spPr>
          <a:xfrm>
            <a:off x="2126668" y="1967759"/>
            <a:ext cx="3693898" cy="2100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755DC9C-0CD6-BB64-FCB1-64DE5C62043F}"/>
              </a:ext>
            </a:extLst>
          </p:cNvPr>
          <p:cNvCxnSpPr>
            <a:cxnSpLocks/>
          </p:cNvCxnSpPr>
          <p:nvPr/>
        </p:nvCxnSpPr>
        <p:spPr>
          <a:xfrm flipV="1">
            <a:off x="5769448" y="3076606"/>
            <a:ext cx="1852062" cy="9347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Explosion: 8 Points 41">
            <a:extLst>
              <a:ext uri="{FF2B5EF4-FFF2-40B4-BE49-F238E27FC236}">
                <a16:creationId xmlns:a16="http://schemas.microsoft.com/office/drawing/2014/main" id="{CDC261E4-BC9D-1D61-BB2F-226A55581B24}"/>
              </a:ext>
            </a:extLst>
          </p:cNvPr>
          <p:cNvSpPr/>
          <p:nvPr/>
        </p:nvSpPr>
        <p:spPr>
          <a:xfrm>
            <a:off x="7581658" y="2869581"/>
            <a:ext cx="328473" cy="430561"/>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E7DAB335-02C1-BE0A-9F7A-EA93C5BD5523}"/>
              </a:ext>
            </a:extLst>
          </p:cNvPr>
          <p:cNvCxnSpPr>
            <a:cxnSpLocks/>
          </p:cNvCxnSpPr>
          <p:nvPr/>
        </p:nvCxnSpPr>
        <p:spPr>
          <a:xfrm>
            <a:off x="2088902" y="1867024"/>
            <a:ext cx="5066500" cy="40607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Explosion: 8 Points 40">
            <a:extLst>
              <a:ext uri="{FF2B5EF4-FFF2-40B4-BE49-F238E27FC236}">
                <a16:creationId xmlns:a16="http://schemas.microsoft.com/office/drawing/2014/main" id="{69BEE08F-006C-991E-C461-8193941C7322}"/>
              </a:ext>
            </a:extLst>
          </p:cNvPr>
          <p:cNvSpPr/>
          <p:nvPr/>
        </p:nvSpPr>
        <p:spPr>
          <a:xfrm>
            <a:off x="6991165" y="581904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85FF6E22-264D-891F-9BC7-FAB1C1043A84}"/>
              </a:ext>
            </a:extLst>
          </p:cNvPr>
          <p:cNvCxnSpPr>
            <a:cxnSpLocks/>
          </p:cNvCxnSpPr>
          <p:nvPr/>
        </p:nvCxnSpPr>
        <p:spPr>
          <a:xfrm>
            <a:off x="2216294" y="20659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Explosion: 8 Points 43">
            <a:extLst>
              <a:ext uri="{FF2B5EF4-FFF2-40B4-BE49-F238E27FC236}">
                <a16:creationId xmlns:a16="http://schemas.microsoft.com/office/drawing/2014/main" id="{10B51FB1-1478-A027-1CDB-DB70B0359523}"/>
              </a:ext>
            </a:extLst>
          </p:cNvPr>
          <p:cNvSpPr/>
          <p:nvPr/>
        </p:nvSpPr>
        <p:spPr>
          <a:xfrm>
            <a:off x="8066653" y="457695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EBC49C31-1C6E-97F5-A625-3420B9FDE84A}"/>
              </a:ext>
            </a:extLst>
          </p:cNvPr>
          <p:cNvCxnSpPr>
            <a:cxnSpLocks/>
          </p:cNvCxnSpPr>
          <p:nvPr/>
        </p:nvCxnSpPr>
        <p:spPr>
          <a:xfrm>
            <a:off x="2241302" y="2019424"/>
            <a:ext cx="5153797" cy="39083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Explosion: 8 Points 45">
            <a:extLst>
              <a:ext uri="{FF2B5EF4-FFF2-40B4-BE49-F238E27FC236}">
                <a16:creationId xmlns:a16="http://schemas.microsoft.com/office/drawing/2014/main" id="{C8D30D87-7BFB-9A6F-5479-259A4368974C}"/>
              </a:ext>
            </a:extLst>
          </p:cNvPr>
          <p:cNvSpPr/>
          <p:nvPr/>
        </p:nvSpPr>
        <p:spPr>
          <a:xfrm>
            <a:off x="7263671" y="5821503"/>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4B0A251F-77AA-FA56-F8AA-AE0538A60EC4}"/>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2268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954107"/>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Like a clock, all the alpha particles go through the foil (here it is just one atom).</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78CC466-DC46-9D23-8692-072A87336B2A}"/>
              </a:ext>
            </a:extLst>
          </p:cNvPr>
          <p:cNvCxnSpPr>
            <a:cxnSpLocks/>
            <a:stCxn id="30" idx="2"/>
          </p:cNvCxnSpPr>
          <p:nvPr/>
        </p:nvCxnSpPr>
        <p:spPr>
          <a:xfrm>
            <a:off x="1975117" y="1914401"/>
            <a:ext cx="5544269" cy="375996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Explosion: 8 Points 38">
            <a:extLst>
              <a:ext uri="{FF2B5EF4-FFF2-40B4-BE49-F238E27FC236}">
                <a16:creationId xmlns:a16="http://schemas.microsoft.com/office/drawing/2014/main" id="{537E477F-6E3D-A56E-3255-67ADEE4319C8}"/>
              </a:ext>
            </a:extLst>
          </p:cNvPr>
          <p:cNvSpPr/>
          <p:nvPr/>
        </p:nvSpPr>
        <p:spPr>
          <a:xfrm>
            <a:off x="7263729" y="54972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F42D025D-B774-36BA-C445-19DFF5C97C79}"/>
              </a:ext>
            </a:extLst>
          </p:cNvPr>
          <p:cNvCxnSpPr>
            <a:cxnSpLocks/>
            <a:stCxn id="30" idx="5"/>
            <a:endCxn id="17" idx="1"/>
          </p:cNvCxnSpPr>
          <p:nvPr/>
        </p:nvCxnSpPr>
        <p:spPr>
          <a:xfrm>
            <a:off x="2126668" y="1967759"/>
            <a:ext cx="3693898" cy="2100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755DC9C-0CD6-BB64-FCB1-64DE5C62043F}"/>
              </a:ext>
            </a:extLst>
          </p:cNvPr>
          <p:cNvCxnSpPr>
            <a:cxnSpLocks/>
          </p:cNvCxnSpPr>
          <p:nvPr/>
        </p:nvCxnSpPr>
        <p:spPr>
          <a:xfrm flipV="1">
            <a:off x="5769448" y="3076606"/>
            <a:ext cx="1852062" cy="9347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Explosion: 8 Points 41">
            <a:extLst>
              <a:ext uri="{FF2B5EF4-FFF2-40B4-BE49-F238E27FC236}">
                <a16:creationId xmlns:a16="http://schemas.microsoft.com/office/drawing/2014/main" id="{CDC261E4-BC9D-1D61-BB2F-226A55581B24}"/>
              </a:ext>
            </a:extLst>
          </p:cNvPr>
          <p:cNvSpPr/>
          <p:nvPr/>
        </p:nvSpPr>
        <p:spPr>
          <a:xfrm>
            <a:off x="7581658" y="2869581"/>
            <a:ext cx="328473" cy="430561"/>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E7DAB335-02C1-BE0A-9F7A-EA93C5BD5523}"/>
              </a:ext>
            </a:extLst>
          </p:cNvPr>
          <p:cNvCxnSpPr>
            <a:cxnSpLocks/>
          </p:cNvCxnSpPr>
          <p:nvPr/>
        </p:nvCxnSpPr>
        <p:spPr>
          <a:xfrm>
            <a:off x="2088902" y="1867024"/>
            <a:ext cx="5066500" cy="40607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Explosion: 8 Points 40">
            <a:extLst>
              <a:ext uri="{FF2B5EF4-FFF2-40B4-BE49-F238E27FC236}">
                <a16:creationId xmlns:a16="http://schemas.microsoft.com/office/drawing/2014/main" id="{69BEE08F-006C-991E-C461-8193941C7322}"/>
              </a:ext>
            </a:extLst>
          </p:cNvPr>
          <p:cNvSpPr/>
          <p:nvPr/>
        </p:nvSpPr>
        <p:spPr>
          <a:xfrm>
            <a:off x="6991165" y="581904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85FF6E22-264D-891F-9BC7-FAB1C1043A84}"/>
              </a:ext>
            </a:extLst>
          </p:cNvPr>
          <p:cNvCxnSpPr>
            <a:cxnSpLocks/>
          </p:cNvCxnSpPr>
          <p:nvPr/>
        </p:nvCxnSpPr>
        <p:spPr>
          <a:xfrm>
            <a:off x="2216294" y="20659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Explosion: 8 Points 43">
            <a:extLst>
              <a:ext uri="{FF2B5EF4-FFF2-40B4-BE49-F238E27FC236}">
                <a16:creationId xmlns:a16="http://schemas.microsoft.com/office/drawing/2014/main" id="{10B51FB1-1478-A027-1CDB-DB70B0359523}"/>
              </a:ext>
            </a:extLst>
          </p:cNvPr>
          <p:cNvSpPr/>
          <p:nvPr/>
        </p:nvSpPr>
        <p:spPr>
          <a:xfrm>
            <a:off x="8066653" y="457695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EBC49C31-1C6E-97F5-A625-3420B9FDE84A}"/>
              </a:ext>
            </a:extLst>
          </p:cNvPr>
          <p:cNvCxnSpPr>
            <a:cxnSpLocks/>
          </p:cNvCxnSpPr>
          <p:nvPr/>
        </p:nvCxnSpPr>
        <p:spPr>
          <a:xfrm>
            <a:off x="2241302" y="2019424"/>
            <a:ext cx="5153797" cy="39083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Explosion: 8 Points 45">
            <a:extLst>
              <a:ext uri="{FF2B5EF4-FFF2-40B4-BE49-F238E27FC236}">
                <a16:creationId xmlns:a16="http://schemas.microsoft.com/office/drawing/2014/main" id="{C8D30D87-7BFB-9A6F-5479-259A4368974C}"/>
              </a:ext>
            </a:extLst>
          </p:cNvPr>
          <p:cNvSpPr/>
          <p:nvPr/>
        </p:nvSpPr>
        <p:spPr>
          <a:xfrm>
            <a:off x="7263671" y="5821503"/>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a:extLst>
              <a:ext uri="{FF2B5EF4-FFF2-40B4-BE49-F238E27FC236}">
                <a16:creationId xmlns:a16="http://schemas.microsoft.com/office/drawing/2014/main" id="{E723AF9A-8FF3-12D7-290C-FA4C9EE8DDB9}"/>
              </a:ext>
            </a:extLst>
          </p:cNvPr>
          <p:cNvCxnSpPr>
            <a:cxnSpLocks/>
          </p:cNvCxnSpPr>
          <p:nvPr/>
        </p:nvCxnSpPr>
        <p:spPr>
          <a:xfrm>
            <a:off x="2065428" y="1916714"/>
            <a:ext cx="5914171" cy="329890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Explosion: 8 Points 47">
            <a:extLst>
              <a:ext uri="{FF2B5EF4-FFF2-40B4-BE49-F238E27FC236}">
                <a16:creationId xmlns:a16="http://schemas.microsoft.com/office/drawing/2014/main" id="{59620E0D-D6F5-C4D6-30CD-694DFFE57F8F}"/>
              </a:ext>
            </a:extLst>
          </p:cNvPr>
          <p:cNvSpPr/>
          <p:nvPr/>
        </p:nvSpPr>
        <p:spPr>
          <a:xfrm>
            <a:off x="7904267" y="5015798"/>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D067467-3B18-8EAC-5BF6-80113C422AE6}"/>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1642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954107"/>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Rarely it seems that an alpha particle is bounced </a:t>
            </a:r>
            <a:r>
              <a:rPr lang="en-US" sz="2800" dirty="0">
                <a:solidFill>
                  <a:srgbClr val="FF0000"/>
                </a:solidFill>
                <a:latin typeface="Times New Roman" panose="02020603050405020304" pitchFamily="18" charset="0"/>
                <a:cs typeface="Times New Roman" panose="02020603050405020304" pitchFamily="18" charset="0"/>
              </a:rPr>
              <a:t>BACKWARDS (the red line here)</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78CC466-DC46-9D23-8692-072A87336B2A}"/>
              </a:ext>
            </a:extLst>
          </p:cNvPr>
          <p:cNvCxnSpPr>
            <a:cxnSpLocks/>
            <a:stCxn id="30" idx="2"/>
          </p:cNvCxnSpPr>
          <p:nvPr/>
        </p:nvCxnSpPr>
        <p:spPr>
          <a:xfrm>
            <a:off x="1975117" y="1914401"/>
            <a:ext cx="5544269" cy="375996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Explosion: 8 Points 38">
            <a:extLst>
              <a:ext uri="{FF2B5EF4-FFF2-40B4-BE49-F238E27FC236}">
                <a16:creationId xmlns:a16="http://schemas.microsoft.com/office/drawing/2014/main" id="{537E477F-6E3D-A56E-3255-67ADEE4319C8}"/>
              </a:ext>
            </a:extLst>
          </p:cNvPr>
          <p:cNvSpPr/>
          <p:nvPr/>
        </p:nvSpPr>
        <p:spPr>
          <a:xfrm>
            <a:off x="7263729" y="54972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F42D025D-B774-36BA-C445-19DFF5C97C79}"/>
              </a:ext>
            </a:extLst>
          </p:cNvPr>
          <p:cNvCxnSpPr>
            <a:cxnSpLocks/>
            <a:stCxn id="30" idx="5"/>
            <a:endCxn id="17" idx="1"/>
          </p:cNvCxnSpPr>
          <p:nvPr/>
        </p:nvCxnSpPr>
        <p:spPr>
          <a:xfrm>
            <a:off x="2126668" y="1967759"/>
            <a:ext cx="3693898" cy="2100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755DC9C-0CD6-BB64-FCB1-64DE5C62043F}"/>
              </a:ext>
            </a:extLst>
          </p:cNvPr>
          <p:cNvCxnSpPr>
            <a:cxnSpLocks/>
          </p:cNvCxnSpPr>
          <p:nvPr/>
        </p:nvCxnSpPr>
        <p:spPr>
          <a:xfrm flipV="1">
            <a:off x="5769448" y="3076606"/>
            <a:ext cx="1852062" cy="9347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Explosion: 8 Points 41">
            <a:extLst>
              <a:ext uri="{FF2B5EF4-FFF2-40B4-BE49-F238E27FC236}">
                <a16:creationId xmlns:a16="http://schemas.microsoft.com/office/drawing/2014/main" id="{CDC261E4-BC9D-1D61-BB2F-226A55581B24}"/>
              </a:ext>
            </a:extLst>
          </p:cNvPr>
          <p:cNvSpPr/>
          <p:nvPr/>
        </p:nvSpPr>
        <p:spPr>
          <a:xfrm>
            <a:off x="7581658" y="2869581"/>
            <a:ext cx="328473" cy="430561"/>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E7DAB335-02C1-BE0A-9F7A-EA93C5BD5523}"/>
              </a:ext>
            </a:extLst>
          </p:cNvPr>
          <p:cNvCxnSpPr>
            <a:cxnSpLocks/>
          </p:cNvCxnSpPr>
          <p:nvPr/>
        </p:nvCxnSpPr>
        <p:spPr>
          <a:xfrm>
            <a:off x="2088902" y="1867024"/>
            <a:ext cx="5066500" cy="40607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Explosion: 8 Points 40">
            <a:extLst>
              <a:ext uri="{FF2B5EF4-FFF2-40B4-BE49-F238E27FC236}">
                <a16:creationId xmlns:a16="http://schemas.microsoft.com/office/drawing/2014/main" id="{69BEE08F-006C-991E-C461-8193941C7322}"/>
              </a:ext>
            </a:extLst>
          </p:cNvPr>
          <p:cNvSpPr/>
          <p:nvPr/>
        </p:nvSpPr>
        <p:spPr>
          <a:xfrm>
            <a:off x="6991165" y="581904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85FF6E22-264D-891F-9BC7-FAB1C1043A84}"/>
              </a:ext>
            </a:extLst>
          </p:cNvPr>
          <p:cNvCxnSpPr>
            <a:cxnSpLocks/>
          </p:cNvCxnSpPr>
          <p:nvPr/>
        </p:nvCxnSpPr>
        <p:spPr>
          <a:xfrm>
            <a:off x="2216294" y="20659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Explosion: 8 Points 43">
            <a:extLst>
              <a:ext uri="{FF2B5EF4-FFF2-40B4-BE49-F238E27FC236}">
                <a16:creationId xmlns:a16="http://schemas.microsoft.com/office/drawing/2014/main" id="{10B51FB1-1478-A027-1CDB-DB70B0359523}"/>
              </a:ext>
            </a:extLst>
          </p:cNvPr>
          <p:cNvSpPr/>
          <p:nvPr/>
        </p:nvSpPr>
        <p:spPr>
          <a:xfrm>
            <a:off x="8066653" y="457695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EBC49C31-1C6E-97F5-A625-3420B9FDE84A}"/>
              </a:ext>
            </a:extLst>
          </p:cNvPr>
          <p:cNvCxnSpPr>
            <a:cxnSpLocks/>
          </p:cNvCxnSpPr>
          <p:nvPr/>
        </p:nvCxnSpPr>
        <p:spPr>
          <a:xfrm>
            <a:off x="2241302" y="2019424"/>
            <a:ext cx="5153797" cy="39083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Explosion: 8 Points 45">
            <a:extLst>
              <a:ext uri="{FF2B5EF4-FFF2-40B4-BE49-F238E27FC236}">
                <a16:creationId xmlns:a16="http://schemas.microsoft.com/office/drawing/2014/main" id="{C8D30D87-7BFB-9A6F-5479-259A4368974C}"/>
              </a:ext>
            </a:extLst>
          </p:cNvPr>
          <p:cNvSpPr/>
          <p:nvPr/>
        </p:nvSpPr>
        <p:spPr>
          <a:xfrm>
            <a:off x="7263671" y="5821503"/>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a:extLst>
              <a:ext uri="{FF2B5EF4-FFF2-40B4-BE49-F238E27FC236}">
                <a16:creationId xmlns:a16="http://schemas.microsoft.com/office/drawing/2014/main" id="{E723AF9A-8FF3-12D7-290C-FA4C9EE8DDB9}"/>
              </a:ext>
            </a:extLst>
          </p:cNvPr>
          <p:cNvCxnSpPr>
            <a:cxnSpLocks/>
          </p:cNvCxnSpPr>
          <p:nvPr/>
        </p:nvCxnSpPr>
        <p:spPr>
          <a:xfrm>
            <a:off x="2065428" y="1916714"/>
            <a:ext cx="5914171" cy="329890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Explosion: 8 Points 47">
            <a:extLst>
              <a:ext uri="{FF2B5EF4-FFF2-40B4-BE49-F238E27FC236}">
                <a16:creationId xmlns:a16="http://schemas.microsoft.com/office/drawing/2014/main" id="{59620E0D-D6F5-C4D6-30CD-694DFFE57F8F}"/>
              </a:ext>
            </a:extLst>
          </p:cNvPr>
          <p:cNvSpPr/>
          <p:nvPr/>
        </p:nvSpPr>
        <p:spPr>
          <a:xfrm>
            <a:off x="7904267" y="5015798"/>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a:extLst>
              <a:ext uri="{FF2B5EF4-FFF2-40B4-BE49-F238E27FC236}">
                <a16:creationId xmlns:a16="http://schemas.microsoft.com/office/drawing/2014/main" id="{44C595B4-379C-7645-83BC-9777D1E0492D}"/>
              </a:ext>
            </a:extLst>
          </p:cNvPr>
          <p:cNvCxnSpPr>
            <a:cxnSpLocks/>
            <a:endCxn id="8" idx="1"/>
          </p:cNvCxnSpPr>
          <p:nvPr/>
        </p:nvCxnSpPr>
        <p:spPr>
          <a:xfrm>
            <a:off x="2057976" y="1935922"/>
            <a:ext cx="3635888" cy="21496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8AB6313-E5D8-6122-19A5-0AC7B2A16AAF}"/>
              </a:ext>
            </a:extLst>
          </p:cNvPr>
          <p:cNvCxnSpPr>
            <a:cxnSpLocks/>
            <a:stCxn id="18" idx="3"/>
            <a:endCxn id="54" idx="2"/>
          </p:cNvCxnSpPr>
          <p:nvPr/>
        </p:nvCxnSpPr>
        <p:spPr>
          <a:xfrm flipH="1" flipV="1">
            <a:off x="3556197" y="4038893"/>
            <a:ext cx="2176741" cy="484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Explosion: 8 Points 53">
            <a:extLst>
              <a:ext uri="{FF2B5EF4-FFF2-40B4-BE49-F238E27FC236}">
                <a16:creationId xmlns:a16="http://schemas.microsoft.com/office/drawing/2014/main" id="{B1C93CCF-A572-E575-6C78-05DF6862B619}"/>
              </a:ext>
            </a:extLst>
          </p:cNvPr>
          <p:cNvSpPr/>
          <p:nvPr/>
        </p:nvSpPr>
        <p:spPr>
          <a:xfrm>
            <a:off x="3427165" y="3608332"/>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3BD89850-B87B-DD93-FD1A-C742581AF7CA}"/>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016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3320629" y="195317"/>
            <a:ext cx="8764837" cy="646331"/>
          </a:xfrm>
          <a:prstGeom prst="rect">
            <a:avLst/>
          </a:prstGeom>
          <a:solidFill>
            <a:schemeClr val="tx1"/>
          </a:solidFill>
        </p:spPr>
        <p:txBody>
          <a:bodyPr wrap="square" rtlCol="0">
            <a:spAutoFit/>
          </a:bodyPr>
          <a:lstStyle/>
          <a:p>
            <a:r>
              <a:rPr lang="en-US" sz="3600" dirty="0">
                <a:solidFill>
                  <a:schemeClr val="bg1"/>
                </a:solidFill>
                <a:latin typeface="Times New Roman" panose="02020603050405020304" pitchFamily="18" charset="0"/>
                <a:cs typeface="Times New Roman" panose="02020603050405020304" pitchFamily="18" charset="0"/>
              </a:rPr>
              <a:t>What did Rutherford make of his experiment?</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78CC466-DC46-9D23-8692-072A87336B2A}"/>
              </a:ext>
            </a:extLst>
          </p:cNvPr>
          <p:cNvCxnSpPr>
            <a:cxnSpLocks/>
            <a:stCxn id="30" idx="2"/>
          </p:cNvCxnSpPr>
          <p:nvPr/>
        </p:nvCxnSpPr>
        <p:spPr>
          <a:xfrm>
            <a:off x="1975117" y="1914401"/>
            <a:ext cx="5544269" cy="375996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Explosion: 8 Points 38">
            <a:extLst>
              <a:ext uri="{FF2B5EF4-FFF2-40B4-BE49-F238E27FC236}">
                <a16:creationId xmlns:a16="http://schemas.microsoft.com/office/drawing/2014/main" id="{537E477F-6E3D-A56E-3255-67ADEE4319C8}"/>
              </a:ext>
            </a:extLst>
          </p:cNvPr>
          <p:cNvSpPr/>
          <p:nvPr/>
        </p:nvSpPr>
        <p:spPr>
          <a:xfrm>
            <a:off x="7263729" y="54972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F42D025D-B774-36BA-C445-19DFF5C97C79}"/>
              </a:ext>
            </a:extLst>
          </p:cNvPr>
          <p:cNvCxnSpPr>
            <a:cxnSpLocks/>
            <a:stCxn id="30" idx="5"/>
            <a:endCxn id="17" idx="1"/>
          </p:cNvCxnSpPr>
          <p:nvPr/>
        </p:nvCxnSpPr>
        <p:spPr>
          <a:xfrm>
            <a:off x="2126668" y="1967759"/>
            <a:ext cx="3693898" cy="2100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755DC9C-0CD6-BB64-FCB1-64DE5C62043F}"/>
              </a:ext>
            </a:extLst>
          </p:cNvPr>
          <p:cNvCxnSpPr>
            <a:cxnSpLocks/>
          </p:cNvCxnSpPr>
          <p:nvPr/>
        </p:nvCxnSpPr>
        <p:spPr>
          <a:xfrm flipV="1">
            <a:off x="5769448" y="3076606"/>
            <a:ext cx="1852062" cy="9347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Explosion: 8 Points 41">
            <a:extLst>
              <a:ext uri="{FF2B5EF4-FFF2-40B4-BE49-F238E27FC236}">
                <a16:creationId xmlns:a16="http://schemas.microsoft.com/office/drawing/2014/main" id="{CDC261E4-BC9D-1D61-BB2F-226A55581B24}"/>
              </a:ext>
            </a:extLst>
          </p:cNvPr>
          <p:cNvSpPr/>
          <p:nvPr/>
        </p:nvSpPr>
        <p:spPr>
          <a:xfrm>
            <a:off x="7581658" y="2869581"/>
            <a:ext cx="328473" cy="430561"/>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E7DAB335-02C1-BE0A-9F7A-EA93C5BD5523}"/>
              </a:ext>
            </a:extLst>
          </p:cNvPr>
          <p:cNvCxnSpPr>
            <a:cxnSpLocks/>
          </p:cNvCxnSpPr>
          <p:nvPr/>
        </p:nvCxnSpPr>
        <p:spPr>
          <a:xfrm>
            <a:off x="2088902" y="1867024"/>
            <a:ext cx="5066500" cy="40607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Explosion: 8 Points 40">
            <a:extLst>
              <a:ext uri="{FF2B5EF4-FFF2-40B4-BE49-F238E27FC236}">
                <a16:creationId xmlns:a16="http://schemas.microsoft.com/office/drawing/2014/main" id="{69BEE08F-006C-991E-C461-8193941C7322}"/>
              </a:ext>
            </a:extLst>
          </p:cNvPr>
          <p:cNvSpPr/>
          <p:nvPr/>
        </p:nvSpPr>
        <p:spPr>
          <a:xfrm>
            <a:off x="6991165" y="581904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85FF6E22-264D-891F-9BC7-FAB1C1043A84}"/>
              </a:ext>
            </a:extLst>
          </p:cNvPr>
          <p:cNvCxnSpPr>
            <a:cxnSpLocks/>
          </p:cNvCxnSpPr>
          <p:nvPr/>
        </p:nvCxnSpPr>
        <p:spPr>
          <a:xfrm>
            <a:off x="2216294" y="20659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Explosion: 8 Points 43">
            <a:extLst>
              <a:ext uri="{FF2B5EF4-FFF2-40B4-BE49-F238E27FC236}">
                <a16:creationId xmlns:a16="http://schemas.microsoft.com/office/drawing/2014/main" id="{10B51FB1-1478-A027-1CDB-DB70B0359523}"/>
              </a:ext>
            </a:extLst>
          </p:cNvPr>
          <p:cNvSpPr/>
          <p:nvPr/>
        </p:nvSpPr>
        <p:spPr>
          <a:xfrm>
            <a:off x="8066653" y="457695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EBC49C31-1C6E-97F5-A625-3420B9FDE84A}"/>
              </a:ext>
            </a:extLst>
          </p:cNvPr>
          <p:cNvCxnSpPr>
            <a:cxnSpLocks/>
          </p:cNvCxnSpPr>
          <p:nvPr/>
        </p:nvCxnSpPr>
        <p:spPr>
          <a:xfrm>
            <a:off x="2241302" y="2019424"/>
            <a:ext cx="5153797" cy="39083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Explosion: 8 Points 45">
            <a:extLst>
              <a:ext uri="{FF2B5EF4-FFF2-40B4-BE49-F238E27FC236}">
                <a16:creationId xmlns:a16="http://schemas.microsoft.com/office/drawing/2014/main" id="{C8D30D87-7BFB-9A6F-5479-259A4368974C}"/>
              </a:ext>
            </a:extLst>
          </p:cNvPr>
          <p:cNvSpPr/>
          <p:nvPr/>
        </p:nvSpPr>
        <p:spPr>
          <a:xfrm>
            <a:off x="7263671" y="5821503"/>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a:extLst>
              <a:ext uri="{FF2B5EF4-FFF2-40B4-BE49-F238E27FC236}">
                <a16:creationId xmlns:a16="http://schemas.microsoft.com/office/drawing/2014/main" id="{E723AF9A-8FF3-12D7-290C-FA4C9EE8DDB9}"/>
              </a:ext>
            </a:extLst>
          </p:cNvPr>
          <p:cNvCxnSpPr>
            <a:cxnSpLocks/>
          </p:cNvCxnSpPr>
          <p:nvPr/>
        </p:nvCxnSpPr>
        <p:spPr>
          <a:xfrm>
            <a:off x="2065428" y="1916714"/>
            <a:ext cx="5914171" cy="329890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Explosion: 8 Points 47">
            <a:extLst>
              <a:ext uri="{FF2B5EF4-FFF2-40B4-BE49-F238E27FC236}">
                <a16:creationId xmlns:a16="http://schemas.microsoft.com/office/drawing/2014/main" id="{59620E0D-D6F5-C4D6-30CD-694DFFE57F8F}"/>
              </a:ext>
            </a:extLst>
          </p:cNvPr>
          <p:cNvSpPr/>
          <p:nvPr/>
        </p:nvSpPr>
        <p:spPr>
          <a:xfrm>
            <a:off x="7904267" y="5015798"/>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a:extLst>
              <a:ext uri="{FF2B5EF4-FFF2-40B4-BE49-F238E27FC236}">
                <a16:creationId xmlns:a16="http://schemas.microsoft.com/office/drawing/2014/main" id="{44C595B4-379C-7645-83BC-9777D1E0492D}"/>
              </a:ext>
            </a:extLst>
          </p:cNvPr>
          <p:cNvCxnSpPr>
            <a:cxnSpLocks/>
            <a:endCxn id="8" idx="1"/>
          </p:cNvCxnSpPr>
          <p:nvPr/>
        </p:nvCxnSpPr>
        <p:spPr>
          <a:xfrm>
            <a:off x="2057976" y="1935922"/>
            <a:ext cx="3635888" cy="21496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8AB6313-E5D8-6122-19A5-0AC7B2A16AAF}"/>
              </a:ext>
            </a:extLst>
          </p:cNvPr>
          <p:cNvCxnSpPr>
            <a:cxnSpLocks/>
            <a:stCxn id="18" idx="3"/>
            <a:endCxn id="54" idx="2"/>
          </p:cNvCxnSpPr>
          <p:nvPr/>
        </p:nvCxnSpPr>
        <p:spPr>
          <a:xfrm flipH="1" flipV="1">
            <a:off x="3556197" y="4038893"/>
            <a:ext cx="2176741" cy="484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Explosion: 8 Points 53">
            <a:extLst>
              <a:ext uri="{FF2B5EF4-FFF2-40B4-BE49-F238E27FC236}">
                <a16:creationId xmlns:a16="http://schemas.microsoft.com/office/drawing/2014/main" id="{B1C93CCF-A572-E575-6C78-05DF6862B619}"/>
              </a:ext>
            </a:extLst>
          </p:cNvPr>
          <p:cNvSpPr/>
          <p:nvPr/>
        </p:nvSpPr>
        <p:spPr>
          <a:xfrm>
            <a:off x="3427165" y="3608332"/>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559F5F8-2702-20B7-EE1F-36BFA4B7FB0C}"/>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6360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9F5D97-4B97-DEB4-FD5F-6B31E16F10FE}"/>
              </a:ext>
            </a:extLst>
          </p:cNvPr>
          <p:cNvSpPr txBox="1"/>
          <p:nvPr/>
        </p:nvSpPr>
        <p:spPr>
          <a:xfrm>
            <a:off x="-1" y="0"/>
            <a:ext cx="6010276" cy="655564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early “model” of the atom, by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John Dalton (who did give us the atomic theory) had described atoms in a sort of simple way.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He said that atoms were hard spheres (the gray here), where the mass of the atom was, and were neutral.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black lines represent what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alpha particles would do when shot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at atoms built like this.  All the alpha particles should bounce off the foil,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if atoms were built like Dalton described.   </a:t>
            </a:r>
          </a:p>
        </p:txBody>
      </p:sp>
      <p:sp>
        <p:nvSpPr>
          <p:cNvPr id="5" name="Oval 4">
            <a:extLst>
              <a:ext uri="{FF2B5EF4-FFF2-40B4-BE49-F238E27FC236}">
                <a16:creationId xmlns:a16="http://schemas.microsoft.com/office/drawing/2014/main" id="{C4370EA3-C591-A7B5-FD56-5CB766155427}"/>
              </a:ext>
            </a:extLst>
          </p:cNvPr>
          <p:cNvSpPr/>
          <p:nvPr/>
        </p:nvSpPr>
        <p:spPr>
          <a:xfrm>
            <a:off x="10552362" y="1288410"/>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1B05FA7-E8C9-3A5D-9751-B22B3305747C}"/>
              </a:ext>
            </a:extLst>
          </p:cNvPr>
          <p:cNvSpPr/>
          <p:nvPr/>
        </p:nvSpPr>
        <p:spPr>
          <a:xfrm>
            <a:off x="9940284" y="958422"/>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B30F5F7-459E-2F5F-A74D-E2C87F6A5372}"/>
              </a:ext>
            </a:extLst>
          </p:cNvPr>
          <p:cNvSpPr/>
          <p:nvPr/>
        </p:nvSpPr>
        <p:spPr>
          <a:xfrm>
            <a:off x="10631278" y="2692006"/>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0C6075A-4802-CF54-AED7-34C35FFBC43B}"/>
              </a:ext>
            </a:extLst>
          </p:cNvPr>
          <p:cNvSpPr/>
          <p:nvPr/>
        </p:nvSpPr>
        <p:spPr>
          <a:xfrm>
            <a:off x="10023746" y="3833514"/>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592AECC-6234-229E-9046-8B51DA3D7BED}"/>
              </a:ext>
            </a:extLst>
          </p:cNvPr>
          <p:cNvSpPr/>
          <p:nvPr/>
        </p:nvSpPr>
        <p:spPr>
          <a:xfrm>
            <a:off x="9964908" y="3137091"/>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6CD21B9-38D8-E414-3783-2D54DA4A5178}"/>
              </a:ext>
            </a:extLst>
          </p:cNvPr>
          <p:cNvSpPr/>
          <p:nvPr/>
        </p:nvSpPr>
        <p:spPr>
          <a:xfrm>
            <a:off x="10597374" y="1990208"/>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9B9D380-9E8D-D1A0-3CCD-744893D53304}"/>
              </a:ext>
            </a:extLst>
          </p:cNvPr>
          <p:cNvSpPr/>
          <p:nvPr/>
        </p:nvSpPr>
        <p:spPr>
          <a:xfrm>
            <a:off x="9985296" y="2410868"/>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A8CB398-B2B7-FF04-88C8-5C591C0595FF}"/>
              </a:ext>
            </a:extLst>
          </p:cNvPr>
          <p:cNvSpPr/>
          <p:nvPr/>
        </p:nvSpPr>
        <p:spPr>
          <a:xfrm>
            <a:off x="9951392" y="1684645"/>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7B18663-A2C3-EBF2-CF37-00E37DCCDF8D}"/>
              </a:ext>
            </a:extLst>
          </p:cNvPr>
          <p:cNvSpPr/>
          <p:nvPr/>
        </p:nvSpPr>
        <p:spPr>
          <a:xfrm>
            <a:off x="10642556" y="3393804"/>
            <a:ext cx="729264" cy="701798"/>
          </a:xfrm>
          <a:prstGeom prst="ellipse">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81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9B467A27-7264-A8AF-5AE4-680CA9DD2D01}"/>
              </a:ext>
            </a:extLst>
          </p:cNvPr>
          <p:cNvCxnSpPr>
            <a:cxnSpLocks/>
          </p:cNvCxnSpPr>
          <p:nvPr/>
        </p:nvCxnSpPr>
        <p:spPr>
          <a:xfrm flipV="1">
            <a:off x="6276975" y="1331989"/>
            <a:ext cx="3687933" cy="453032"/>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9CB21D1-D37C-782B-C35D-36A3A75F7B8A}"/>
              </a:ext>
            </a:extLst>
          </p:cNvPr>
          <p:cNvCxnSpPr>
            <a:cxnSpLocks/>
          </p:cNvCxnSpPr>
          <p:nvPr/>
        </p:nvCxnSpPr>
        <p:spPr>
          <a:xfrm flipV="1">
            <a:off x="6276975" y="1934247"/>
            <a:ext cx="3662191" cy="130113"/>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485036F-F1AF-181B-66D1-15B6BCBC4522}"/>
              </a:ext>
            </a:extLst>
          </p:cNvPr>
          <p:cNvCxnSpPr>
            <a:cxnSpLocks/>
          </p:cNvCxnSpPr>
          <p:nvPr/>
        </p:nvCxnSpPr>
        <p:spPr>
          <a:xfrm flipV="1">
            <a:off x="6276975" y="2262478"/>
            <a:ext cx="3734031" cy="68004"/>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9234D7-DBB2-0B2E-8E4E-40E22305C605}"/>
              </a:ext>
            </a:extLst>
          </p:cNvPr>
          <p:cNvCxnSpPr>
            <a:cxnSpLocks/>
          </p:cNvCxnSpPr>
          <p:nvPr/>
        </p:nvCxnSpPr>
        <p:spPr>
          <a:xfrm>
            <a:off x="6276975" y="2643156"/>
            <a:ext cx="3734031" cy="24793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188D928-F9FA-BE32-F024-71BAFE5DDC03}"/>
              </a:ext>
            </a:extLst>
          </p:cNvPr>
          <p:cNvCxnSpPr>
            <a:cxnSpLocks/>
          </p:cNvCxnSpPr>
          <p:nvPr/>
        </p:nvCxnSpPr>
        <p:spPr>
          <a:xfrm>
            <a:off x="6179802" y="3271764"/>
            <a:ext cx="3759365" cy="185743"/>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A9A5E53-37DA-BF20-70BF-DB5D94EEFDF3}"/>
              </a:ext>
            </a:extLst>
          </p:cNvPr>
          <p:cNvCxnSpPr>
            <a:cxnSpLocks/>
          </p:cNvCxnSpPr>
          <p:nvPr/>
        </p:nvCxnSpPr>
        <p:spPr>
          <a:xfrm>
            <a:off x="6336589" y="3744703"/>
            <a:ext cx="3674418" cy="396235"/>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3AE8C10-BA2D-E6BE-3F9F-D6C66D129A19}"/>
              </a:ext>
            </a:extLst>
          </p:cNvPr>
          <p:cNvCxnSpPr>
            <a:cxnSpLocks/>
            <a:stCxn id="6" idx="2"/>
          </p:cNvCxnSpPr>
          <p:nvPr/>
        </p:nvCxnSpPr>
        <p:spPr>
          <a:xfrm flipH="1" flipV="1">
            <a:off x="8448675" y="970709"/>
            <a:ext cx="1491609" cy="338612"/>
          </a:xfrm>
          <a:prstGeom prst="straightConnector1">
            <a:avLst/>
          </a:prstGeom>
          <a:ln w="28575">
            <a:solidFill>
              <a:schemeClr val="tx1">
                <a:lumMod val="95000"/>
                <a:lumOff val="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A02298A-9154-2131-5104-8BC37F3FB0A6}"/>
              </a:ext>
            </a:extLst>
          </p:cNvPr>
          <p:cNvCxnSpPr/>
          <p:nvPr/>
        </p:nvCxnSpPr>
        <p:spPr>
          <a:xfrm flipH="1" flipV="1">
            <a:off x="8812963" y="1388815"/>
            <a:ext cx="1148709" cy="549017"/>
          </a:xfrm>
          <a:prstGeom prst="straightConnector1">
            <a:avLst/>
          </a:prstGeom>
          <a:ln w="28575">
            <a:solidFill>
              <a:schemeClr val="tx1">
                <a:lumMod val="95000"/>
                <a:lumOff val="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E7D468E-A9FA-4F99-47E9-F7044823DC3B}"/>
              </a:ext>
            </a:extLst>
          </p:cNvPr>
          <p:cNvCxnSpPr>
            <a:cxnSpLocks/>
          </p:cNvCxnSpPr>
          <p:nvPr/>
        </p:nvCxnSpPr>
        <p:spPr>
          <a:xfrm flipH="1">
            <a:off x="8546263" y="2298048"/>
            <a:ext cx="1481695" cy="260729"/>
          </a:xfrm>
          <a:prstGeom prst="straightConnector1">
            <a:avLst/>
          </a:prstGeom>
          <a:ln w="28575">
            <a:solidFill>
              <a:schemeClr val="tx1">
                <a:lumMod val="95000"/>
                <a:lumOff val="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D538B6B-0C5A-9751-6B86-5EDB40A1572A}"/>
              </a:ext>
            </a:extLst>
          </p:cNvPr>
          <p:cNvCxnSpPr>
            <a:cxnSpLocks/>
          </p:cNvCxnSpPr>
          <p:nvPr/>
        </p:nvCxnSpPr>
        <p:spPr>
          <a:xfrm flipH="1">
            <a:off x="7991475" y="2936316"/>
            <a:ext cx="1992561" cy="156776"/>
          </a:xfrm>
          <a:prstGeom prst="straightConnector1">
            <a:avLst/>
          </a:prstGeom>
          <a:ln w="28575">
            <a:solidFill>
              <a:schemeClr val="tx1">
                <a:lumMod val="95000"/>
                <a:lumOff val="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BA871D2-E219-41B1-94BC-E40C5D84921C}"/>
              </a:ext>
            </a:extLst>
          </p:cNvPr>
          <p:cNvCxnSpPr>
            <a:cxnSpLocks/>
          </p:cNvCxnSpPr>
          <p:nvPr/>
        </p:nvCxnSpPr>
        <p:spPr>
          <a:xfrm flipH="1">
            <a:off x="7667625" y="3498698"/>
            <a:ext cx="2238445" cy="52405"/>
          </a:xfrm>
          <a:prstGeom prst="straightConnector1">
            <a:avLst/>
          </a:prstGeom>
          <a:ln w="28575">
            <a:solidFill>
              <a:schemeClr val="tx1">
                <a:lumMod val="95000"/>
                <a:lumOff val="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E4E4278-9860-B80F-741E-F19A46A97C2F}"/>
              </a:ext>
            </a:extLst>
          </p:cNvPr>
          <p:cNvCxnSpPr>
            <a:cxnSpLocks/>
          </p:cNvCxnSpPr>
          <p:nvPr/>
        </p:nvCxnSpPr>
        <p:spPr>
          <a:xfrm flipH="1">
            <a:off x="7667625" y="4167162"/>
            <a:ext cx="2316411" cy="323338"/>
          </a:xfrm>
          <a:prstGeom prst="straightConnector1">
            <a:avLst/>
          </a:prstGeom>
          <a:ln w="28575">
            <a:solidFill>
              <a:schemeClr val="tx1">
                <a:lumMod val="95000"/>
                <a:lumOff val="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6DA3FE-008B-5B1D-EF21-6D4CF0168D9C}"/>
              </a:ext>
            </a:extLst>
          </p:cNvPr>
          <p:cNvSpPr txBox="1"/>
          <p:nvPr/>
        </p:nvSpPr>
        <p:spPr>
          <a:xfrm>
            <a:off x="9416840" y="357432"/>
            <a:ext cx="2428875" cy="400110"/>
          </a:xfrm>
          <a:prstGeom prst="rect">
            <a:avLst/>
          </a:prstGeom>
          <a:solidFill>
            <a:schemeClr val="tx1">
              <a:lumMod val="95000"/>
              <a:lumOff val="5000"/>
            </a:schemeClr>
          </a:solidFill>
        </p:spPr>
        <p:txBody>
          <a:bodyPr wrap="square" rtlCol="0">
            <a:spAutoFit/>
          </a:bodyPr>
          <a:lstStyle/>
          <a:p>
            <a:pPr algn="ctr"/>
            <a:r>
              <a:rPr lang="en-US" sz="2000" b="1" dirty="0">
                <a:solidFill>
                  <a:schemeClr val="bg1"/>
                </a:solidFill>
              </a:rPr>
              <a:t>Dalton atom model</a:t>
            </a:r>
          </a:p>
        </p:txBody>
      </p:sp>
      <p:sp>
        <p:nvSpPr>
          <p:cNvPr id="41" name="TextBox 40">
            <a:extLst>
              <a:ext uri="{FF2B5EF4-FFF2-40B4-BE49-F238E27FC236}">
                <a16:creationId xmlns:a16="http://schemas.microsoft.com/office/drawing/2014/main" id="{3D1CFD01-02DB-7836-DD38-9F69D6210696}"/>
              </a:ext>
            </a:extLst>
          </p:cNvPr>
          <p:cNvSpPr txBox="1"/>
          <p:nvPr/>
        </p:nvSpPr>
        <p:spPr>
          <a:xfrm>
            <a:off x="9973070" y="4703214"/>
            <a:ext cx="1559879" cy="400110"/>
          </a:xfrm>
          <a:prstGeom prst="rect">
            <a:avLst/>
          </a:prstGeom>
          <a:solidFill>
            <a:schemeClr val="tx1">
              <a:lumMod val="95000"/>
              <a:lumOff val="5000"/>
            </a:schemeClr>
          </a:solidFill>
        </p:spPr>
        <p:txBody>
          <a:bodyPr wrap="square" rtlCol="0">
            <a:spAutoFit/>
          </a:bodyPr>
          <a:lstStyle/>
          <a:p>
            <a:pPr algn="ctr"/>
            <a:r>
              <a:rPr lang="en-US" sz="2000" b="1" dirty="0">
                <a:solidFill>
                  <a:schemeClr val="bg1"/>
                </a:solidFill>
              </a:rPr>
              <a:t>Atomic foil</a:t>
            </a:r>
          </a:p>
        </p:txBody>
      </p:sp>
    </p:spTree>
    <p:extLst>
      <p:ext uri="{BB962C8B-B14F-4D97-AF65-F5344CB8AC3E}">
        <p14:creationId xmlns:p14="http://schemas.microsoft.com/office/powerpoint/2010/main" val="3993820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9F5D97-4B97-DEB4-FD5F-6B31E16F10FE}"/>
              </a:ext>
            </a:extLst>
          </p:cNvPr>
          <p:cNvSpPr txBox="1"/>
          <p:nvPr/>
        </p:nvSpPr>
        <p:spPr>
          <a:xfrm>
            <a:off x="-1" y="0"/>
            <a:ext cx="6001400" cy="655564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next “model” of the atom, by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JJ Thomson (who did discover the electron and who was brilliant beyond words) had described atoms in a sort of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funny way.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He said that atoms were composed of “positive” stuff (the orange here), with electrons imbedded into it.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black lines represent what alpha particles would do when shot at atoms built like this.  All the alpha particles should fly right through the foil,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if atoms were built like this.   </a:t>
            </a:r>
          </a:p>
        </p:txBody>
      </p:sp>
      <p:sp>
        <p:nvSpPr>
          <p:cNvPr id="2" name="TextBox 1">
            <a:extLst>
              <a:ext uri="{FF2B5EF4-FFF2-40B4-BE49-F238E27FC236}">
                <a16:creationId xmlns:a16="http://schemas.microsoft.com/office/drawing/2014/main" id="{69C2FC9B-F0F7-F823-9B15-564D5BC27C3A}"/>
              </a:ext>
            </a:extLst>
          </p:cNvPr>
          <p:cNvSpPr txBox="1"/>
          <p:nvPr/>
        </p:nvSpPr>
        <p:spPr>
          <a:xfrm>
            <a:off x="7724775" y="1081331"/>
            <a:ext cx="3273215" cy="400110"/>
          </a:xfrm>
          <a:prstGeom prst="rect">
            <a:avLst/>
          </a:prstGeom>
          <a:solidFill>
            <a:schemeClr val="tx1">
              <a:lumMod val="95000"/>
              <a:lumOff val="5000"/>
            </a:schemeClr>
          </a:solidFill>
        </p:spPr>
        <p:txBody>
          <a:bodyPr wrap="square" rtlCol="0">
            <a:spAutoFit/>
          </a:bodyPr>
          <a:lstStyle/>
          <a:p>
            <a:pPr algn="ctr"/>
            <a:r>
              <a:rPr lang="en-US" sz="2000" b="1" dirty="0">
                <a:solidFill>
                  <a:schemeClr val="bg1"/>
                </a:solidFill>
              </a:rPr>
              <a:t>Thomson atom model</a:t>
            </a:r>
          </a:p>
        </p:txBody>
      </p:sp>
      <p:grpSp>
        <p:nvGrpSpPr>
          <p:cNvPr id="36" name="Group 35">
            <a:extLst>
              <a:ext uri="{FF2B5EF4-FFF2-40B4-BE49-F238E27FC236}">
                <a16:creationId xmlns:a16="http://schemas.microsoft.com/office/drawing/2014/main" id="{C0904C92-18DE-6018-228F-74B6019744AA}"/>
              </a:ext>
            </a:extLst>
          </p:cNvPr>
          <p:cNvGrpSpPr/>
          <p:nvPr/>
        </p:nvGrpSpPr>
        <p:grpSpPr>
          <a:xfrm>
            <a:off x="6738151" y="1986617"/>
            <a:ext cx="5255746" cy="3710866"/>
            <a:chOff x="6738151" y="1986617"/>
            <a:chExt cx="5255746" cy="3710866"/>
          </a:xfrm>
        </p:grpSpPr>
        <p:sp>
          <p:nvSpPr>
            <p:cNvPr id="5" name="Oval 4">
              <a:extLst>
                <a:ext uri="{FF2B5EF4-FFF2-40B4-BE49-F238E27FC236}">
                  <a16:creationId xmlns:a16="http://schemas.microsoft.com/office/drawing/2014/main" id="{83CE9C6B-DC2E-2BDB-040A-12BCF9A72CEB}"/>
                </a:ext>
              </a:extLst>
            </p:cNvPr>
            <p:cNvSpPr/>
            <p:nvPr/>
          </p:nvSpPr>
          <p:spPr>
            <a:xfrm>
              <a:off x="7838982" y="1986617"/>
              <a:ext cx="3835153" cy="371086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CFE6700-D0B5-4F00-91DD-6C8A01C0C141}"/>
                </a:ext>
              </a:extLst>
            </p:cNvPr>
            <p:cNvSpPr/>
            <p:nvPr/>
          </p:nvSpPr>
          <p:spPr>
            <a:xfrm>
              <a:off x="8893484" y="2707689"/>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2FE071B0-6C98-E100-B304-B669D17EC6EF}"/>
                </a:ext>
              </a:extLst>
            </p:cNvPr>
            <p:cNvCxnSpPr>
              <a:stCxn id="6" idx="0"/>
            </p:cNvCxnSpPr>
            <p:nvPr/>
          </p:nvCxnSpPr>
          <p:spPr>
            <a:xfrm>
              <a:off x="9026362" y="270768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DA7C701-998D-7C63-F4C7-CFED74DF61A2}"/>
                </a:ext>
              </a:extLst>
            </p:cNvPr>
            <p:cNvCxnSpPr>
              <a:cxnSpLocks/>
            </p:cNvCxnSpPr>
            <p:nvPr/>
          </p:nvCxnSpPr>
          <p:spPr>
            <a:xfrm rot="5400000">
              <a:off x="9027420" y="2700157"/>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8EFB1FE-C266-13D6-DAAE-D6495E26143E}"/>
                </a:ext>
              </a:extLst>
            </p:cNvPr>
            <p:cNvSpPr/>
            <p:nvPr/>
          </p:nvSpPr>
          <p:spPr>
            <a:xfrm>
              <a:off x="10287944" y="3308051"/>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72BD817-5624-1B30-2CE3-F54C12CA5A9B}"/>
                </a:ext>
              </a:extLst>
            </p:cNvPr>
            <p:cNvCxnSpPr>
              <a:stCxn id="10" idx="0"/>
            </p:cNvCxnSpPr>
            <p:nvPr/>
          </p:nvCxnSpPr>
          <p:spPr>
            <a:xfrm>
              <a:off x="10420822" y="3308051"/>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A03AD82-7DCB-B3EA-7198-FCF0EFDE2D81}"/>
                </a:ext>
              </a:extLst>
            </p:cNvPr>
            <p:cNvCxnSpPr>
              <a:cxnSpLocks/>
            </p:cNvCxnSpPr>
            <p:nvPr/>
          </p:nvCxnSpPr>
          <p:spPr>
            <a:xfrm rot="5400000">
              <a:off x="10421880" y="330051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F6888937-B85C-08B2-46D4-BF869C4CEC32}"/>
                </a:ext>
              </a:extLst>
            </p:cNvPr>
            <p:cNvSpPr/>
            <p:nvPr/>
          </p:nvSpPr>
          <p:spPr>
            <a:xfrm>
              <a:off x="8040044" y="3838241"/>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84AF012A-C9BD-0229-56DC-382E177CED3D}"/>
                </a:ext>
              </a:extLst>
            </p:cNvPr>
            <p:cNvCxnSpPr>
              <a:stCxn id="13" idx="0"/>
            </p:cNvCxnSpPr>
            <p:nvPr/>
          </p:nvCxnSpPr>
          <p:spPr>
            <a:xfrm>
              <a:off x="8172922" y="3838241"/>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33054F2-0129-71DF-2F9A-7AB1125E07B0}"/>
                </a:ext>
              </a:extLst>
            </p:cNvPr>
            <p:cNvCxnSpPr>
              <a:cxnSpLocks/>
            </p:cNvCxnSpPr>
            <p:nvPr/>
          </p:nvCxnSpPr>
          <p:spPr>
            <a:xfrm rot="5400000">
              <a:off x="8173980" y="383070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2215C875-5201-6894-A0CF-DFA1CF8AC274}"/>
                </a:ext>
              </a:extLst>
            </p:cNvPr>
            <p:cNvSpPr/>
            <p:nvPr/>
          </p:nvSpPr>
          <p:spPr>
            <a:xfrm>
              <a:off x="9499274" y="3432338"/>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7ADD8E30-7A5D-3EA8-61A5-E6E03F712F35}"/>
                </a:ext>
              </a:extLst>
            </p:cNvPr>
            <p:cNvCxnSpPr>
              <a:stCxn id="16" idx="0"/>
            </p:cNvCxnSpPr>
            <p:nvPr/>
          </p:nvCxnSpPr>
          <p:spPr>
            <a:xfrm>
              <a:off x="9632152" y="3432338"/>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328B28B-4F69-B53D-C2D1-1DE26E4A3767}"/>
                </a:ext>
              </a:extLst>
            </p:cNvPr>
            <p:cNvCxnSpPr>
              <a:cxnSpLocks/>
            </p:cNvCxnSpPr>
            <p:nvPr/>
          </p:nvCxnSpPr>
          <p:spPr>
            <a:xfrm rot="5400000">
              <a:off x="9633210" y="3424806"/>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4005C319-D34F-605F-2C92-3699709C337D}"/>
                </a:ext>
              </a:extLst>
            </p:cNvPr>
            <p:cNvSpPr/>
            <p:nvPr/>
          </p:nvSpPr>
          <p:spPr>
            <a:xfrm>
              <a:off x="10630844" y="4419129"/>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6DA3591F-011C-2E03-4394-BE3CF6BDE653}"/>
                </a:ext>
              </a:extLst>
            </p:cNvPr>
            <p:cNvCxnSpPr>
              <a:stCxn id="19" idx="0"/>
            </p:cNvCxnSpPr>
            <p:nvPr/>
          </p:nvCxnSpPr>
          <p:spPr>
            <a:xfrm>
              <a:off x="10763722" y="441912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795AB34-A971-1F1E-92A3-607EC3949A84}"/>
                </a:ext>
              </a:extLst>
            </p:cNvPr>
            <p:cNvCxnSpPr>
              <a:cxnSpLocks/>
            </p:cNvCxnSpPr>
            <p:nvPr/>
          </p:nvCxnSpPr>
          <p:spPr>
            <a:xfrm rot="5400000">
              <a:off x="10764780" y="4411597"/>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9237D94F-198D-7F89-134F-180900F36217}"/>
                </a:ext>
              </a:extLst>
            </p:cNvPr>
            <p:cNvSpPr/>
            <p:nvPr/>
          </p:nvSpPr>
          <p:spPr>
            <a:xfrm>
              <a:off x="8947064" y="4594389"/>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30A9F75-5A31-D6DD-01D1-2C6C8CA7844E}"/>
                </a:ext>
              </a:extLst>
            </p:cNvPr>
            <p:cNvCxnSpPr>
              <a:stCxn id="22" idx="0"/>
            </p:cNvCxnSpPr>
            <p:nvPr/>
          </p:nvCxnSpPr>
          <p:spPr>
            <a:xfrm>
              <a:off x="9079942" y="459438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9F1416-9E9C-B35F-DB05-E2A6871E35F6}"/>
                </a:ext>
              </a:extLst>
            </p:cNvPr>
            <p:cNvCxnSpPr>
              <a:cxnSpLocks/>
            </p:cNvCxnSpPr>
            <p:nvPr/>
          </p:nvCxnSpPr>
          <p:spPr>
            <a:xfrm rot="5400000">
              <a:off x="9081000" y="4586857"/>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A7E76B67-DC5E-AD31-680C-4883030C0A0D}"/>
                </a:ext>
              </a:extLst>
            </p:cNvPr>
            <p:cNvSpPr/>
            <p:nvPr/>
          </p:nvSpPr>
          <p:spPr>
            <a:xfrm>
              <a:off x="10279315" y="2268609"/>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546C98CC-1FE2-8F99-5FEF-1005069F2862}"/>
                </a:ext>
              </a:extLst>
            </p:cNvPr>
            <p:cNvCxnSpPr>
              <a:stCxn id="25" idx="0"/>
            </p:cNvCxnSpPr>
            <p:nvPr/>
          </p:nvCxnSpPr>
          <p:spPr>
            <a:xfrm>
              <a:off x="10412193" y="226860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E14DA70-805E-DE3E-1105-F4060098199D}"/>
                </a:ext>
              </a:extLst>
            </p:cNvPr>
            <p:cNvCxnSpPr>
              <a:cxnSpLocks/>
            </p:cNvCxnSpPr>
            <p:nvPr/>
          </p:nvCxnSpPr>
          <p:spPr>
            <a:xfrm rot="5400000">
              <a:off x="10413251" y="2261077"/>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A81C4A1-0944-D15C-B6AF-4524DB41B502}"/>
                </a:ext>
              </a:extLst>
            </p:cNvPr>
            <p:cNvCxnSpPr/>
            <p:nvPr/>
          </p:nvCxnSpPr>
          <p:spPr>
            <a:xfrm>
              <a:off x="6738151" y="2654421"/>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9676FB0-6EC2-F3C2-0E79-848473E4F2B2}"/>
                </a:ext>
              </a:extLst>
            </p:cNvPr>
            <p:cNvCxnSpPr/>
            <p:nvPr/>
          </p:nvCxnSpPr>
          <p:spPr>
            <a:xfrm>
              <a:off x="6738151" y="2967990"/>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68B8C0D-EB2C-539E-76A9-AD8B2BB7938C}"/>
                </a:ext>
              </a:extLst>
            </p:cNvPr>
            <p:cNvCxnSpPr/>
            <p:nvPr/>
          </p:nvCxnSpPr>
          <p:spPr>
            <a:xfrm>
              <a:off x="6756082" y="3719273"/>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BB9536F-8BF4-F818-34CA-1750E0C0C95E}"/>
                </a:ext>
              </a:extLst>
            </p:cNvPr>
            <p:cNvCxnSpPr/>
            <p:nvPr/>
          </p:nvCxnSpPr>
          <p:spPr>
            <a:xfrm>
              <a:off x="6756082" y="4114458"/>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7EA4C7E-79ED-42BF-80A0-615B6B248A44}"/>
                </a:ext>
              </a:extLst>
            </p:cNvPr>
            <p:cNvCxnSpPr/>
            <p:nvPr/>
          </p:nvCxnSpPr>
          <p:spPr>
            <a:xfrm>
              <a:off x="6756082" y="4464526"/>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96DFD4B-E70E-E875-4FAD-803ACAE62CAD}"/>
                </a:ext>
              </a:extLst>
            </p:cNvPr>
            <p:cNvCxnSpPr/>
            <p:nvPr/>
          </p:nvCxnSpPr>
          <p:spPr>
            <a:xfrm>
              <a:off x="6880359" y="4945400"/>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CDC5628-21DC-4935-1963-C487E2663628}"/>
                </a:ext>
              </a:extLst>
            </p:cNvPr>
            <p:cNvCxnSpPr/>
            <p:nvPr/>
          </p:nvCxnSpPr>
          <p:spPr>
            <a:xfrm>
              <a:off x="6853726" y="5273874"/>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7" name="Straight Arrow Connector 36">
            <a:extLst>
              <a:ext uri="{FF2B5EF4-FFF2-40B4-BE49-F238E27FC236}">
                <a16:creationId xmlns:a16="http://schemas.microsoft.com/office/drawing/2014/main" id="{73C9CD88-9B04-5A5B-884B-34D86C7EB870}"/>
              </a:ext>
            </a:extLst>
          </p:cNvPr>
          <p:cNvCxnSpPr/>
          <p:nvPr/>
        </p:nvCxnSpPr>
        <p:spPr>
          <a:xfrm>
            <a:off x="6908482" y="4616926"/>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603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5163819F-BE50-6914-AA59-3702646E6083}"/>
              </a:ext>
            </a:extLst>
          </p:cNvPr>
          <p:cNvPicPr>
            <a:picLocks noChangeAspect="1"/>
          </p:cNvPicPr>
          <p:nvPr/>
        </p:nvPicPr>
        <p:blipFill rotWithShape="1">
          <a:blip r:embed="rId2">
            <a:extLst>
              <a:ext uri="{28A0092B-C50C-407E-A947-70E740481C1C}">
                <a14:useLocalDpi xmlns:a14="http://schemas.microsoft.com/office/drawing/2010/main" val="0"/>
              </a:ext>
            </a:extLst>
          </a:blip>
          <a:srcRect t="54899" r="1641"/>
          <a:stretch/>
        </p:blipFill>
        <p:spPr>
          <a:xfrm>
            <a:off x="8064422" y="3660987"/>
            <a:ext cx="4127578" cy="2917368"/>
          </a:xfrm>
          <a:prstGeom prst="rect">
            <a:avLst/>
          </a:prstGeom>
        </p:spPr>
      </p:pic>
      <p:sp>
        <p:nvSpPr>
          <p:cNvPr id="5" name="TextBox 4">
            <a:extLst>
              <a:ext uri="{FF2B5EF4-FFF2-40B4-BE49-F238E27FC236}">
                <a16:creationId xmlns:a16="http://schemas.microsoft.com/office/drawing/2014/main" id="{60B8C289-FE65-C4B0-9662-4E3BF3321752}"/>
              </a:ext>
            </a:extLst>
          </p:cNvPr>
          <p:cNvSpPr txBox="1"/>
          <p:nvPr/>
        </p:nvSpPr>
        <p:spPr>
          <a:xfrm>
            <a:off x="-1" y="0"/>
            <a:ext cx="6010276" cy="6124754"/>
          </a:xfrm>
          <a:prstGeom prst="rect">
            <a:avLst/>
          </a:prstGeom>
          <a:noFill/>
        </p:spPr>
        <p:txBody>
          <a:bodyPr wrap="square" rtlCol="0">
            <a:spAutoFit/>
          </a:bodyPr>
          <a:lstStyle/>
          <a:p>
            <a:r>
              <a:rPr lang="en-US" sz="2800" dirty="0">
                <a:solidFill>
                  <a:srgbClr val="0070C0"/>
                </a:solidFill>
                <a:latin typeface="Times New Roman" panose="02020603050405020304" pitchFamily="18" charset="0"/>
                <a:cs typeface="Times New Roman" panose="02020603050405020304" pitchFamily="18" charset="0"/>
              </a:rPr>
              <a:t>Since that is NOT what the alpha particles did in the gold foil experiment, Rutherford imagined the atoms having a volume made up of the negative electrons flying around a small dense center, which contained nearly all the atom’s mass and positive charge.  </a:t>
            </a:r>
          </a:p>
          <a:p>
            <a:endParaRPr lang="en-US" sz="2800" dirty="0">
              <a:solidFill>
                <a:srgbClr val="0070C0"/>
              </a:solidFill>
              <a:latin typeface="Times New Roman" panose="02020603050405020304" pitchFamily="18" charset="0"/>
              <a:cs typeface="Times New Roman" panose="02020603050405020304" pitchFamily="18" charset="0"/>
            </a:endParaRPr>
          </a:p>
          <a:p>
            <a:r>
              <a:rPr lang="en-US" sz="2800" dirty="0">
                <a:solidFill>
                  <a:srgbClr val="0070C0"/>
                </a:solidFill>
                <a:latin typeface="Times New Roman" panose="02020603050405020304" pitchFamily="18" charset="0"/>
                <a:cs typeface="Times New Roman" panose="02020603050405020304" pitchFamily="18" charset="0"/>
              </a:rPr>
              <a:t>The balance of charges kept atoms neutral (which they seemed to be and are), but this explanation allowed Rutherford to explain why alpha particles were sometimes sent unexpected, odd angles.  </a:t>
            </a:r>
          </a:p>
        </p:txBody>
      </p:sp>
      <p:sp>
        <p:nvSpPr>
          <p:cNvPr id="6" name="TextBox 5">
            <a:extLst>
              <a:ext uri="{FF2B5EF4-FFF2-40B4-BE49-F238E27FC236}">
                <a16:creationId xmlns:a16="http://schemas.microsoft.com/office/drawing/2014/main" id="{1EE0048E-3D6A-1A3A-60BD-0555BD85D8C1}"/>
              </a:ext>
            </a:extLst>
          </p:cNvPr>
          <p:cNvSpPr txBox="1"/>
          <p:nvPr/>
        </p:nvSpPr>
        <p:spPr>
          <a:xfrm>
            <a:off x="8401050" y="90731"/>
            <a:ext cx="3273215" cy="400110"/>
          </a:xfrm>
          <a:prstGeom prst="rect">
            <a:avLst/>
          </a:prstGeom>
          <a:solidFill>
            <a:schemeClr val="tx1">
              <a:lumMod val="95000"/>
              <a:lumOff val="5000"/>
            </a:schemeClr>
          </a:solidFill>
        </p:spPr>
        <p:txBody>
          <a:bodyPr wrap="square" rtlCol="0">
            <a:spAutoFit/>
          </a:bodyPr>
          <a:lstStyle/>
          <a:p>
            <a:pPr algn="ctr"/>
            <a:r>
              <a:rPr lang="en-US" sz="2000" b="1" dirty="0">
                <a:solidFill>
                  <a:schemeClr val="bg1"/>
                </a:solidFill>
              </a:rPr>
              <a:t>Thomson atom model</a:t>
            </a:r>
          </a:p>
        </p:txBody>
      </p:sp>
      <p:sp>
        <p:nvSpPr>
          <p:cNvPr id="7" name="TextBox 6">
            <a:extLst>
              <a:ext uri="{FF2B5EF4-FFF2-40B4-BE49-F238E27FC236}">
                <a16:creationId xmlns:a16="http://schemas.microsoft.com/office/drawing/2014/main" id="{8DFB9002-5BE2-0693-F4CE-54E1D4EF8EA3}"/>
              </a:ext>
            </a:extLst>
          </p:cNvPr>
          <p:cNvSpPr txBox="1"/>
          <p:nvPr/>
        </p:nvSpPr>
        <p:spPr>
          <a:xfrm>
            <a:off x="8509677" y="3151165"/>
            <a:ext cx="3273215" cy="400110"/>
          </a:xfrm>
          <a:prstGeom prst="rect">
            <a:avLst/>
          </a:prstGeom>
          <a:solidFill>
            <a:schemeClr val="tx1">
              <a:lumMod val="95000"/>
              <a:lumOff val="5000"/>
            </a:schemeClr>
          </a:solidFill>
        </p:spPr>
        <p:txBody>
          <a:bodyPr wrap="square" rtlCol="0">
            <a:spAutoFit/>
          </a:bodyPr>
          <a:lstStyle/>
          <a:p>
            <a:pPr algn="ctr"/>
            <a:r>
              <a:rPr lang="en-US" sz="2000" b="1" dirty="0">
                <a:solidFill>
                  <a:schemeClr val="bg1"/>
                </a:solidFill>
              </a:rPr>
              <a:t>Rutherford atom model</a:t>
            </a:r>
          </a:p>
        </p:txBody>
      </p:sp>
      <p:grpSp>
        <p:nvGrpSpPr>
          <p:cNvPr id="9" name="Group 8">
            <a:extLst>
              <a:ext uri="{FF2B5EF4-FFF2-40B4-BE49-F238E27FC236}">
                <a16:creationId xmlns:a16="http://schemas.microsoft.com/office/drawing/2014/main" id="{AA31ACCC-1206-4DB1-F838-8AABD3A95DD7}"/>
              </a:ext>
            </a:extLst>
          </p:cNvPr>
          <p:cNvGrpSpPr/>
          <p:nvPr/>
        </p:nvGrpSpPr>
        <p:grpSpPr>
          <a:xfrm>
            <a:off x="8204335" y="519387"/>
            <a:ext cx="3400313" cy="2265787"/>
            <a:chOff x="6738151" y="1986617"/>
            <a:chExt cx="5255746" cy="3710866"/>
          </a:xfrm>
        </p:grpSpPr>
        <p:sp>
          <p:nvSpPr>
            <p:cNvPr id="10" name="Oval 9">
              <a:extLst>
                <a:ext uri="{FF2B5EF4-FFF2-40B4-BE49-F238E27FC236}">
                  <a16:creationId xmlns:a16="http://schemas.microsoft.com/office/drawing/2014/main" id="{5FEAF245-B582-2341-6511-0CF614AE917E}"/>
                </a:ext>
              </a:extLst>
            </p:cNvPr>
            <p:cNvSpPr/>
            <p:nvPr/>
          </p:nvSpPr>
          <p:spPr>
            <a:xfrm>
              <a:off x="7838982" y="1986617"/>
              <a:ext cx="3835153" cy="371086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10586BA-22AA-D723-9E59-763087D37F91}"/>
                </a:ext>
              </a:extLst>
            </p:cNvPr>
            <p:cNvSpPr/>
            <p:nvPr/>
          </p:nvSpPr>
          <p:spPr>
            <a:xfrm>
              <a:off x="8893484" y="2707689"/>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8BC07AD-BE07-CCB1-7FC6-4C86E1B0B3F7}"/>
                </a:ext>
              </a:extLst>
            </p:cNvPr>
            <p:cNvCxnSpPr>
              <a:stCxn id="11" idx="0"/>
            </p:cNvCxnSpPr>
            <p:nvPr/>
          </p:nvCxnSpPr>
          <p:spPr>
            <a:xfrm>
              <a:off x="9026362" y="270768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F89C0C9-DAE8-D695-A929-5182E1FD0527}"/>
                </a:ext>
              </a:extLst>
            </p:cNvPr>
            <p:cNvCxnSpPr>
              <a:cxnSpLocks/>
            </p:cNvCxnSpPr>
            <p:nvPr/>
          </p:nvCxnSpPr>
          <p:spPr>
            <a:xfrm rot="5400000">
              <a:off x="9027420" y="2700157"/>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3324B3D-E331-C663-3C02-CF95C8D80F1C}"/>
                </a:ext>
              </a:extLst>
            </p:cNvPr>
            <p:cNvSpPr/>
            <p:nvPr/>
          </p:nvSpPr>
          <p:spPr>
            <a:xfrm>
              <a:off x="10287944" y="3308051"/>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B98C2384-851C-10EB-6DC1-8744A2DEA86A}"/>
                </a:ext>
              </a:extLst>
            </p:cNvPr>
            <p:cNvCxnSpPr>
              <a:stCxn id="14" idx="0"/>
            </p:cNvCxnSpPr>
            <p:nvPr/>
          </p:nvCxnSpPr>
          <p:spPr>
            <a:xfrm>
              <a:off x="10420822" y="3308051"/>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32DDEB-EC56-CFA1-DE00-C32F38F09F9C}"/>
                </a:ext>
              </a:extLst>
            </p:cNvPr>
            <p:cNvCxnSpPr>
              <a:cxnSpLocks/>
            </p:cNvCxnSpPr>
            <p:nvPr/>
          </p:nvCxnSpPr>
          <p:spPr>
            <a:xfrm rot="5400000">
              <a:off x="10421880" y="330051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B38E6569-D989-D00B-21A2-0B2D2CD45042}"/>
                </a:ext>
              </a:extLst>
            </p:cNvPr>
            <p:cNvSpPr/>
            <p:nvPr/>
          </p:nvSpPr>
          <p:spPr>
            <a:xfrm>
              <a:off x="8040044" y="3838241"/>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CE6AA227-F2E5-F1ED-1337-2FC139FD1286}"/>
                </a:ext>
              </a:extLst>
            </p:cNvPr>
            <p:cNvCxnSpPr>
              <a:stCxn id="17" idx="0"/>
            </p:cNvCxnSpPr>
            <p:nvPr/>
          </p:nvCxnSpPr>
          <p:spPr>
            <a:xfrm>
              <a:off x="8172922" y="3838241"/>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E9E648F-23A4-7CA6-6A4A-6D0F99CCC95E}"/>
                </a:ext>
              </a:extLst>
            </p:cNvPr>
            <p:cNvCxnSpPr>
              <a:cxnSpLocks/>
            </p:cNvCxnSpPr>
            <p:nvPr/>
          </p:nvCxnSpPr>
          <p:spPr>
            <a:xfrm rot="5400000">
              <a:off x="8173980" y="383070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8E4BC2AA-F523-C819-7F30-D5FAE8AA6F18}"/>
                </a:ext>
              </a:extLst>
            </p:cNvPr>
            <p:cNvSpPr/>
            <p:nvPr/>
          </p:nvSpPr>
          <p:spPr>
            <a:xfrm>
              <a:off x="9499274" y="3432338"/>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6D4B5CDD-0A74-1702-5C15-B9EBE1B086D9}"/>
                </a:ext>
              </a:extLst>
            </p:cNvPr>
            <p:cNvCxnSpPr>
              <a:stCxn id="20" idx="0"/>
            </p:cNvCxnSpPr>
            <p:nvPr/>
          </p:nvCxnSpPr>
          <p:spPr>
            <a:xfrm>
              <a:off x="9632152" y="3432338"/>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535E07B-6D99-0FA1-019C-B5F6BFBB768F}"/>
                </a:ext>
              </a:extLst>
            </p:cNvPr>
            <p:cNvCxnSpPr>
              <a:cxnSpLocks/>
            </p:cNvCxnSpPr>
            <p:nvPr/>
          </p:nvCxnSpPr>
          <p:spPr>
            <a:xfrm rot="5400000">
              <a:off x="9633210" y="3424806"/>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19417D4C-613A-E141-BEBA-1DB6370CA328}"/>
                </a:ext>
              </a:extLst>
            </p:cNvPr>
            <p:cNvSpPr/>
            <p:nvPr/>
          </p:nvSpPr>
          <p:spPr>
            <a:xfrm>
              <a:off x="10630844" y="4419129"/>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7B390425-F431-3F19-3970-DE3ABD9CAD73}"/>
                </a:ext>
              </a:extLst>
            </p:cNvPr>
            <p:cNvCxnSpPr>
              <a:stCxn id="23" idx="0"/>
            </p:cNvCxnSpPr>
            <p:nvPr/>
          </p:nvCxnSpPr>
          <p:spPr>
            <a:xfrm>
              <a:off x="10763722" y="441912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F5CB2B4-6C5E-625F-4EBF-1EFCEF9FE1C3}"/>
                </a:ext>
              </a:extLst>
            </p:cNvPr>
            <p:cNvCxnSpPr>
              <a:cxnSpLocks/>
            </p:cNvCxnSpPr>
            <p:nvPr/>
          </p:nvCxnSpPr>
          <p:spPr>
            <a:xfrm rot="5400000">
              <a:off x="10764780" y="4411597"/>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00A37072-A6E3-E943-7EE9-5EF7BE4934A6}"/>
                </a:ext>
              </a:extLst>
            </p:cNvPr>
            <p:cNvSpPr/>
            <p:nvPr/>
          </p:nvSpPr>
          <p:spPr>
            <a:xfrm>
              <a:off x="8947064" y="4594389"/>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EBE8D911-579B-9201-CDD1-5F8C3B3B0419}"/>
                </a:ext>
              </a:extLst>
            </p:cNvPr>
            <p:cNvCxnSpPr>
              <a:stCxn id="26" idx="0"/>
            </p:cNvCxnSpPr>
            <p:nvPr/>
          </p:nvCxnSpPr>
          <p:spPr>
            <a:xfrm>
              <a:off x="9079942" y="459438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BF254AC-4376-81C6-623B-6717414DD0E0}"/>
                </a:ext>
              </a:extLst>
            </p:cNvPr>
            <p:cNvCxnSpPr>
              <a:cxnSpLocks/>
            </p:cNvCxnSpPr>
            <p:nvPr/>
          </p:nvCxnSpPr>
          <p:spPr>
            <a:xfrm rot="5400000">
              <a:off x="9081000" y="4586857"/>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56835485-979D-6E9D-E2C9-C0A6FF2A8440}"/>
                </a:ext>
              </a:extLst>
            </p:cNvPr>
            <p:cNvSpPr/>
            <p:nvPr/>
          </p:nvSpPr>
          <p:spPr>
            <a:xfrm>
              <a:off x="10279315" y="2268609"/>
              <a:ext cx="265756" cy="248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FBDD73D6-FB28-0619-F444-DB34B9B9DF70}"/>
                </a:ext>
              </a:extLst>
            </p:cNvPr>
            <p:cNvCxnSpPr>
              <a:stCxn id="29" idx="0"/>
            </p:cNvCxnSpPr>
            <p:nvPr/>
          </p:nvCxnSpPr>
          <p:spPr>
            <a:xfrm>
              <a:off x="10412193" y="2268609"/>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86185BC-BA71-FCC4-5588-E5F363ABC417}"/>
                </a:ext>
              </a:extLst>
            </p:cNvPr>
            <p:cNvCxnSpPr>
              <a:cxnSpLocks/>
            </p:cNvCxnSpPr>
            <p:nvPr/>
          </p:nvCxnSpPr>
          <p:spPr>
            <a:xfrm rot="5400000">
              <a:off x="10413251" y="2261077"/>
              <a:ext cx="3338" cy="26030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4983940-AADF-AE68-22EF-F0D324F0B038}"/>
                </a:ext>
              </a:extLst>
            </p:cNvPr>
            <p:cNvCxnSpPr/>
            <p:nvPr/>
          </p:nvCxnSpPr>
          <p:spPr>
            <a:xfrm>
              <a:off x="6738151" y="2654421"/>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94C0186-3562-687C-F52B-8EC86FA37FA4}"/>
                </a:ext>
              </a:extLst>
            </p:cNvPr>
            <p:cNvCxnSpPr/>
            <p:nvPr/>
          </p:nvCxnSpPr>
          <p:spPr>
            <a:xfrm>
              <a:off x="6738151" y="2967990"/>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16CF2FA-BA66-5FC9-0861-DF423633478B}"/>
                </a:ext>
              </a:extLst>
            </p:cNvPr>
            <p:cNvCxnSpPr/>
            <p:nvPr/>
          </p:nvCxnSpPr>
          <p:spPr>
            <a:xfrm>
              <a:off x="6756082" y="3719273"/>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4343325-7654-3200-0B62-AE887ADFA694}"/>
                </a:ext>
              </a:extLst>
            </p:cNvPr>
            <p:cNvCxnSpPr/>
            <p:nvPr/>
          </p:nvCxnSpPr>
          <p:spPr>
            <a:xfrm>
              <a:off x="6756082" y="4114458"/>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A49A12D-9088-DA07-9DCD-DE966AD4DBEC}"/>
                </a:ext>
              </a:extLst>
            </p:cNvPr>
            <p:cNvCxnSpPr/>
            <p:nvPr/>
          </p:nvCxnSpPr>
          <p:spPr>
            <a:xfrm>
              <a:off x="6756082" y="4464526"/>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B8988FC2-7B79-DF2D-BF63-3A2DFE4C07A9}"/>
                </a:ext>
              </a:extLst>
            </p:cNvPr>
            <p:cNvCxnSpPr/>
            <p:nvPr/>
          </p:nvCxnSpPr>
          <p:spPr>
            <a:xfrm>
              <a:off x="6880359" y="4945400"/>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855D95E-195D-2304-9F83-9645A86BE0C7}"/>
                </a:ext>
              </a:extLst>
            </p:cNvPr>
            <p:cNvCxnSpPr/>
            <p:nvPr/>
          </p:nvCxnSpPr>
          <p:spPr>
            <a:xfrm>
              <a:off x="6853726" y="5273874"/>
              <a:ext cx="511353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49603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5163819F-BE50-6914-AA59-3702646E6083}"/>
              </a:ext>
            </a:extLst>
          </p:cNvPr>
          <p:cNvPicPr>
            <a:picLocks noChangeAspect="1"/>
          </p:cNvPicPr>
          <p:nvPr/>
        </p:nvPicPr>
        <p:blipFill rotWithShape="1">
          <a:blip r:embed="rId2">
            <a:extLst>
              <a:ext uri="{28A0092B-C50C-407E-A947-70E740481C1C}">
                <a14:useLocalDpi xmlns:a14="http://schemas.microsoft.com/office/drawing/2010/main" val="0"/>
              </a:ext>
            </a:extLst>
          </a:blip>
          <a:srcRect t="55258"/>
          <a:stretch/>
        </p:blipFill>
        <p:spPr>
          <a:xfrm>
            <a:off x="7741328" y="1400175"/>
            <a:ext cx="4450672" cy="3069478"/>
          </a:xfrm>
          <a:prstGeom prst="rect">
            <a:avLst/>
          </a:prstGeom>
        </p:spPr>
      </p:pic>
      <p:sp>
        <p:nvSpPr>
          <p:cNvPr id="5" name="TextBox 4">
            <a:extLst>
              <a:ext uri="{FF2B5EF4-FFF2-40B4-BE49-F238E27FC236}">
                <a16:creationId xmlns:a16="http://schemas.microsoft.com/office/drawing/2014/main" id="{60B8C289-FE65-C4B0-9662-4E3BF3321752}"/>
              </a:ext>
            </a:extLst>
          </p:cNvPr>
          <p:cNvSpPr txBox="1"/>
          <p:nvPr/>
        </p:nvSpPr>
        <p:spPr>
          <a:xfrm>
            <a:off x="-1" y="0"/>
            <a:ext cx="6010276" cy="353943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The positive alpha particles banged into much larger positive nuclei, but not often.  When they did, they were given a bump at an angle.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Rarely the alpha particles hit straight on, and the alpha particles were bounced backwards.  </a:t>
            </a:r>
          </a:p>
        </p:txBody>
      </p:sp>
      <p:sp>
        <p:nvSpPr>
          <p:cNvPr id="2" name="TextBox 1">
            <a:extLst>
              <a:ext uri="{FF2B5EF4-FFF2-40B4-BE49-F238E27FC236}">
                <a16:creationId xmlns:a16="http://schemas.microsoft.com/office/drawing/2014/main" id="{0464E1E6-BFA0-FFA2-020A-A296B75D41B2}"/>
              </a:ext>
            </a:extLst>
          </p:cNvPr>
          <p:cNvSpPr txBox="1"/>
          <p:nvPr/>
        </p:nvSpPr>
        <p:spPr>
          <a:xfrm>
            <a:off x="8566360" y="743497"/>
            <a:ext cx="3273215" cy="400110"/>
          </a:xfrm>
          <a:prstGeom prst="rect">
            <a:avLst/>
          </a:prstGeom>
          <a:solidFill>
            <a:schemeClr val="tx1">
              <a:lumMod val="95000"/>
              <a:lumOff val="5000"/>
            </a:schemeClr>
          </a:solidFill>
        </p:spPr>
        <p:txBody>
          <a:bodyPr wrap="square" rtlCol="0">
            <a:spAutoFit/>
          </a:bodyPr>
          <a:lstStyle/>
          <a:p>
            <a:pPr algn="ctr"/>
            <a:r>
              <a:rPr lang="en-US" sz="2000" b="1" dirty="0">
                <a:solidFill>
                  <a:schemeClr val="bg1"/>
                </a:solidFill>
              </a:rPr>
              <a:t>Rutherford atom model</a:t>
            </a:r>
          </a:p>
        </p:txBody>
      </p:sp>
    </p:spTree>
    <p:extLst>
      <p:ext uri="{BB962C8B-B14F-4D97-AF65-F5344CB8AC3E}">
        <p14:creationId xmlns:p14="http://schemas.microsoft.com/office/powerpoint/2010/main" val="3437789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872064-D942-3569-FFC0-A10F8E37955D}"/>
              </a:ext>
            </a:extLst>
          </p:cNvPr>
          <p:cNvSpPr txBox="1"/>
          <p:nvPr/>
        </p:nvSpPr>
        <p:spPr>
          <a:xfrm>
            <a:off x="0" y="0"/>
            <a:ext cx="12192000" cy="489364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Rutherford concluded this….</a:t>
            </a:r>
          </a:p>
          <a:p>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latin typeface="Times New Roman" panose="02020603050405020304" pitchFamily="18" charset="0"/>
                <a:cs typeface="Times New Roman" panose="02020603050405020304" pitchFamily="18" charset="0"/>
              </a:rPr>
              <a:t>Atoms are mostly empty space (the electrons fly around a very small dense, positive nucleus.  </a:t>
            </a:r>
          </a:p>
          <a:p>
            <a:pPr marL="342900" indent="-342900">
              <a:buAutoNum type="arabicPeriod"/>
            </a:pPr>
            <a:r>
              <a:rPr lang="en-US" sz="2400" dirty="0">
                <a:latin typeface="Times New Roman" panose="02020603050405020304" pitchFamily="18" charset="0"/>
                <a:cs typeface="Times New Roman" panose="02020603050405020304" pitchFamily="18" charset="0"/>
              </a:rPr>
              <a:t>The Nucleus contained nearly all of the mass of an atom.</a:t>
            </a:r>
          </a:p>
          <a:p>
            <a:pPr marL="342900" indent="-342900">
              <a:buAutoNum type="arabicPeriod"/>
            </a:pPr>
            <a:r>
              <a:rPr lang="en-US" sz="2400" dirty="0">
                <a:latin typeface="Times New Roman" panose="02020603050405020304" pitchFamily="18" charset="0"/>
                <a:cs typeface="Times New Roman" panose="02020603050405020304" pitchFamily="18" charset="0"/>
              </a:rPr>
              <a:t>The electrons made up nearly all of the volume of an atom</a:t>
            </a:r>
          </a:p>
          <a:p>
            <a:pPr marL="342900" indent="-342900">
              <a:buAutoNum type="arabicPeriod"/>
            </a:pPr>
            <a:r>
              <a:rPr lang="en-US" sz="2400" dirty="0">
                <a:latin typeface="Times New Roman" panose="02020603050405020304" pitchFamily="18" charset="0"/>
                <a:cs typeface="Times New Roman" panose="02020603050405020304" pitchFamily="18" charset="0"/>
              </a:rPr>
              <a:t>The positive and negatives were equal, the atoms were neutral.</a:t>
            </a:r>
          </a:p>
          <a:p>
            <a:pPr marL="342900" indent="-342900">
              <a:buAutoNum type="arabicPeriod"/>
            </a:pPr>
            <a:r>
              <a:rPr lang="en-US" sz="2400" dirty="0">
                <a:latin typeface="Times New Roman" panose="02020603050405020304" pitchFamily="18" charset="0"/>
                <a:cs typeface="Times New Roman" panose="02020603050405020304" pitchFamily="18" charset="0"/>
              </a:rPr>
              <a:t>The alpha particles flew easily through the atoms, unless they happened to clip a nucleus.  </a:t>
            </a:r>
          </a:p>
          <a:p>
            <a:pPr marL="342900" indent="-342900">
              <a:buAutoNum type="arabicPeriod"/>
            </a:pPr>
            <a:r>
              <a:rPr lang="en-US" sz="2400" dirty="0">
                <a:latin typeface="Times New Roman" panose="02020603050405020304" pitchFamily="18" charset="0"/>
                <a:cs typeface="Times New Roman" panose="02020603050405020304" pitchFamily="18" charset="0"/>
              </a:rPr>
              <a:t>Depending upon the “ding”, alpha particles could be diverted from the straight path they were on, or even reversed!</a:t>
            </a:r>
          </a:p>
          <a:p>
            <a:pPr marL="342900" indent="-342900">
              <a:buAutoNum type="arabicPeriod"/>
            </a:pPr>
            <a:r>
              <a:rPr lang="en-US" sz="2400" dirty="0">
                <a:latin typeface="Times New Roman" panose="02020603050405020304" pitchFamily="18" charset="0"/>
                <a:cs typeface="Times New Roman" panose="02020603050405020304" pitchFamily="18" charset="0"/>
              </a:rPr>
              <a:t>Somehow the electrons stayed in orbit around the nuclei, in some ways like planets stayed in orbit around the Sun.  </a:t>
            </a:r>
          </a:p>
          <a:p>
            <a:pPr marL="342900" indent="-342900">
              <a:buAutoNum type="arabicPeriod"/>
            </a:pPr>
            <a:r>
              <a:rPr lang="en-US" sz="2400" dirty="0">
                <a:latin typeface="Times New Roman" panose="02020603050405020304" pitchFamily="18" charset="0"/>
                <a:cs typeface="Times New Roman" panose="02020603050405020304" pitchFamily="18" charset="0"/>
              </a:rPr>
              <a:t>Although that was (is) true, it was very hard to prove, and Rutherford could not do it himself, he had help from </a:t>
            </a:r>
            <a:r>
              <a:rPr lang="en-US" sz="2400" dirty="0" err="1">
                <a:latin typeface="Times New Roman" panose="02020603050405020304" pitchFamily="18" charset="0"/>
                <a:cs typeface="Times New Roman" panose="02020603050405020304" pitchFamily="18" charset="0"/>
              </a:rPr>
              <a:t>Neils</a:t>
            </a:r>
            <a:r>
              <a:rPr lang="en-US" sz="2400" dirty="0">
                <a:latin typeface="Times New Roman" panose="02020603050405020304" pitchFamily="18" charset="0"/>
                <a:cs typeface="Times New Roman" panose="02020603050405020304" pitchFamily="18" charset="0"/>
              </a:rPr>
              <a:t> Bohr.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59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10;&#10;Description automatically generated">
            <a:extLst>
              <a:ext uri="{FF2B5EF4-FFF2-40B4-BE49-F238E27FC236}">
                <a16:creationId xmlns:a16="http://schemas.microsoft.com/office/drawing/2014/main" id="{0AC9D82A-5084-9173-8C1F-103CA9E8D370}"/>
              </a:ext>
            </a:extLst>
          </p:cNvPr>
          <p:cNvPicPr>
            <a:picLocks noChangeAspect="1"/>
          </p:cNvPicPr>
          <p:nvPr/>
        </p:nvPicPr>
        <p:blipFill rotWithShape="1">
          <a:blip r:embed="rId2">
            <a:extLst>
              <a:ext uri="{28A0092B-C50C-407E-A947-70E740481C1C}">
                <a14:useLocalDpi xmlns:a14="http://schemas.microsoft.com/office/drawing/2010/main" val="0"/>
              </a:ext>
            </a:extLst>
          </a:blip>
          <a:srcRect l="39759"/>
          <a:stretch/>
        </p:blipFill>
        <p:spPr>
          <a:xfrm>
            <a:off x="6000750" y="0"/>
            <a:ext cx="6191249" cy="5781080"/>
          </a:xfrm>
          <a:prstGeom prst="rect">
            <a:avLst/>
          </a:prstGeom>
        </p:spPr>
      </p:pic>
      <p:sp>
        <p:nvSpPr>
          <p:cNvPr id="4" name="TextBox 3">
            <a:extLst>
              <a:ext uri="{FF2B5EF4-FFF2-40B4-BE49-F238E27FC236}">
                <a16:creationId xmlns:a16="http://schemas.microsoft.com/office/drawing/2014/main" id="{157D4679-F301-C706-C8DC-8C3D50294BC7}"/>
              </a:ext>
            </a:extLst>
          </p:cNvPr>
          <p:cNvSpPr txBox="1"/>
          <p:nvPr/>
        </p:nvSpPr>
        <p:spPr>
          <a:xfrm>
            <a:off x="0" y="0"/>
            <a:ext cx="6000750" cy="686341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In this diagram, all the alpha particles are coming from the </a:t>
            </a:r>
            <a:r>
              <a:rPr lang="en-US" sz="2800" u="sng" dirty="0">
                <a:solidFill>
                  <a:srgbClr val="0000FF"/>
                </a:solidFill>
                <a:latin typeface="Times New Roman" panose="02020603050405020304" pitchFamily="18" charset="0"/>
                <a:cs typeface="Times New Roman" panose="02020603050405020304" pitchFamily="18" charset="0"/>
              </a:rPr>
              <a:t>LEFT</a:t>
            </a:r>
            <a:r>
              <a:rPr lang="en-US" sz="2800" dirty="0">
                <a:solidFill>
                  <a:srgbClr val="0000FF"/>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shooting at a sheet of gold atoms only one layer thick </a:t>
            </a:r>
            <a:r>
              <a:rPr lang="en-US" sz="2000" dirty="0">
                <a:latin typeface="Times New Roman" panose="02020603050405020304" pitchFamily="18" charset="0"/>
                <a:cs typeface="Times New Roman" panose="02020603050405020304" pitchFamily="18" charset="0"/>
              </a:rPr>
              <a:t>(for diagrammatic purposes, it’s too thin to exist).  </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It shows how MOST alpha particles travelling in line with the </a:t>
            </a:r>
            <a:r>
              <a:rPr lang="en-US" sz="2800" u="sng" dirty="0">
                <a:solidFill>
                  <a:srgbClr val="0000FF"/>
                </a:solidFill>
                <a:latin typeface="Times New Roman" panose="02020603050405020304" pitchFamily="18" charset="0"/>
                <a:cs typeface="Times New Roman" panose="02020603050405020304" pitchFamily="18" charset="0"/>
              </a:rPr>
              <a:t>BLUE LINES</a:t>
            </a:r>
            <a:r>
              <a:rPr lang="en-US" sz="2800" dirty="0">
                <a:latin typeface="Times New Roman" panose="02020603050405020304" pitchFamily="18" charset="0"/>
                <a:cs typeface="Times New Roman" panose="02020603050405020304" pitchFamily="18" charset="0"/>
              </a:rPr>
              <a:t>, go straight through the atoms.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Some are deflected, some that hit a nucleus of a gold atom.</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In this diagram, no alpha particles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are bounced in reverse.  </a:t>
            </a:r>
          </a:p>
          <a:p>
            <a:endParaRPr lang="en-US" sz="2800" dirty="0">
              <a:latin typeface="Times New Roman" panose="02020603050405020304" pitchFamily="18" charset="0"/>
              <a:cs typeface="Times New Roman" panose="02020603050405020304" pitchFamily="18" charset="0"/>
            </a:endParaRPr>
          </a:p>
          <a:p>
            <a:r>
              <a:rPr lang="en-US" sz="2800" u="sng" dirty="0">
                <a:solidFill>
                  <a:srgbClr val="FF0000"/>
                </a:solidFill>
                <a:latin typeface="Times New Roman" panose="02020603050405020304" pitchFamily="18" charset="0"/>
                <a:cs typeface="Times New Roman" panose="02020603050405020304" pitchFamily="18" charset="0"/>
              </a:rPr>
              <a:t>Electron Shell</a:t>
            </a:r>
            <a:r>
              <a:rPr lang="en-US" sz="2800" dirty="0">
                <a:solidFill>
                  <a:srgbClr val="FF0000"/>
                </a:solidFill>
                <a:latin typeface="Times New Roman" panose="02020603050405020304" pitchFamily="18" charset="0"/>
                <a:cs typeface="Times New Roman" panose="02020603050405020304" pitchFamily="18" charset="0"/>
              </a:rPr>
              <a:t> = Electron Orbitals</a:t>
            </a:r>
          </a:p>
        </p:txBody>
      </p:sp>
      <p:cxnSp>
        <p:nvCxnSpPr>
          <p:cNvPr id="6" name="Straight Connector 5">
            <a:extLst>
              <a:ext uri="{FF2B5EF4-FFF2-40B4-BE49-F238E27FC236}">
                <a16:creationId xmlns:a16="http://schemas.microsoft.com/office/drawing/2014/main" id="{1242A179-E8F0-6404-D22E-B8C362AB8D9E}"/>
              </a:ext>
            </a:extLst>
          </p:cNvPr>
          <p:cNvCxnSpPr/>
          <p:nvPr/>
        </p:nvCxnSpPr>
        <p:spPr>
          <a:xfrm>
            <a:off x="6400800" y="1180730"/>
            <a:ext cx="129614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1179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stCxn id="30" idx="5"/>
          </p:cNvCxnSpPr>
          <p:nvPr/>
        </p:nvCxnSpPr>
        <p:spPr>
          <a:xfrm>
            <a:off x="2126668" y="1967759"/>
            <a:ext cx="1801537" cy="111286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4098560" y="1"/>
            <a:ext cx="8093441" cy="2246769"/>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Radioactive polonium metal in a lead box.  The polonium emits </a:t>
            </a:r>
            <a:r>
              <a:rPr lang="en-US" sz="2800" u="sng" dirty="0">
                <a:solidFill>
                  <a:schemeClr val="accent6">
                    <a:lumMod val="75000"/>
                  </a:schemeClr>
                </a:solidFill>
                <a:latin typeface="Times New Roman" panose="02020603050405020304" pitchFamily="18" charset="0"/>
                <a:cs typeface="Times New Roman" panose="02020603050405020304" pitchFamily="18" charset="0"/>
              </a:rPr>
              <a:t>alpha particles</a:t>
            </a:r>
            <a:r>
              <a:rPr lang="en-US" sz="2800" dirty="0">
                <a:latin typeface="Times New Roman" panose="02020603050405020304" pitchFamily="18" charset="0"/>
                <a:cs typeface="Times New Roman" panose="02020603050405020304" pitchFamily="18" charset="0"/>
              </a:rPr>
              <a:t>, with mass of 4 amu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and charge of +2.  They are “aimed” at the gold foil.  Here only one atom of the foil is in the diagram, but it’s enough to learn how this works.  </a:t>
            </a:r>
          </a:p>
        </p:txBody>
      </p:sp>
      <p:sp>
        <p:nvSpPr>
          <p:cNvPr id="2" name="Oval 1">
            <a:extLst>
              <a:ext uri="{FF2B5EF4-FFF2-40B4-BE49-F238E27FC236}">
                <a16:creationId xmlns:a16="http://schemas.microsoft.com/office/drawing/2014/main" id="{2AB6B8F6-F028-6342-B454-78692CFB82FF}"/>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734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6C475533-3552-6744-1C9A-E954C95DC3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9197" y="990600"/>
            <a:ext cx="5202803" cy="3962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7C0CE5A-841F-6387-C274-AEAD29490EC3}"/>
              </a:ext>
            </a:extLst>
          </p:cNvPr>
          <p:cNvSpPr txBox="1"/>
          <p:nvPr/>
        </p:nvSpPr>
        <p:spPr>
          <a:xfrm>
            <a:off x="0" y="612844"/>
            <a:ext cx="6353175" cy="5632311"/>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This is but a single atom of gold, with many alpha particles (the black lines) going right through it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as if it weren’t even there.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reason so many alpha particles “miss” the nucleus, it’s said that if the nucleus were the size of a period at the end of this sentence, the volume of the atom is about the size of your house.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 realize that this is hard to grasp, but it’s true.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And that is why 99% of the alpha particles have no trouble getting through a many atoms thick layer of gold foil.  However thin you can imagine that, most likely at least 100’s of atoms thick.  </a:t>
            </a:r>
          </a:p>
        </p:txBody>
      </p:sp>
      <p:cxnSp>
        <p:nvCxnSpPr>
          <p:cNvPr id="4" name="Straight Connector 3">
            <a:extLst>
              <a:ext uri="{FF2B5EF4-FFF2-40B4-BE49-F238E27FC236}">
                <a16:creationId xmlns:a16="http://schemas.microsoft.com/office/drawing/2014/main" id="{502F4DF0-B2AE-F3B9-50EC-7C9625A97DEA}"/>
              </a:ext>
            </a:extLst>
          </p:cNvPr>
          <p:cNvCxnSpPr>
            <a:cxnSpLocks/>
          </p:cNvCxnSpPr>
          <p:nvPr/>
        </p:nvCxnSpPr>
        <p:spPr>
          <a:xfrm>
            <a:off x="9605838" y="2809875"/>
            <a:ext cx="0" cy="409575"/>
          </a:xfrm>
          <a:prstGeom prst="line">
            <a:avLst/>
          </a:prstGeom>
          <a:ln w="38100">
            <a:solidFill>
              <a:srgbClr val="FF4747"/>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3269279-FFE5-9F06-C78D-8F060A99C91D}"/>
              </a:ext>
            </a:extLst>
          </p:cNvPr>
          <p:cNvCxnSpPr>
            <a:cxnSpLocks/>
          </p:cNvCxnSpPr>
          <p:nvPr/>
        </p:nvCxnSpPr>
        <p:spPr>
          <a:xfrm rot="16200000">
            <a:off x="9605838" y="2827020"/>
            <a:ext cx="0" cy="409575"/>
          </a:xfrm>
          <a:prstGeom prst="line">
            <a:avLst/>
          </a:prstGeom>
          <a:ln w="38100">
            <a:solidFill>
              <a:srgbClr val="FF4747"/>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589239B5-C03C-B489-560B-6D53785A2B81}"/>
              </a:ext>
            </a:extLst>
          </p:cNvPr>
          <p:cNvSpPr/>
          <p:nvPr/>
        </p:nvSpPr>
        <p:spPr>
          <a:xfrm>
            <a:off x="9401050" y="2809368"/>
            <a:ext cx="409568" cy="409571"/>
          </a:xfrm>
          <a:prstGeom prst="ellipse">
            <a:avLst/>
          </a:prstGeom>
          <a:noFill/>
          <a:ln w="6350">
            <a:solidFill>
              <a:srgbClr val="FF47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15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stCxn id="30" idx="5"/>
          </p:cNvCxnSpPr>
          <p:nvPr/>
        </p:nvCxnSpPr>
        <p:spPr>
          <a:xfrm>
            <a:off x="2126668" y="1967759"/>
            <a:ext cx="1801537" cy="1112865"/>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1815882"/>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The </a:t>
            </a:r>
            <a:r>
              <a:rPr lang="en-US" sz="2800" u="sng" dirty="0">
                <a:solidFill>
                  <a:schemeClr val="accent6">
                    <a:lumMod val="75000"/>
                  </a:schemeClr>
                </a:solidFill>
                <a:latin typeface="Times New Roman" panose="02020603050405020304" pitchFamily="18" charset="0"/>
                <a:cs typeface="Times New Roman" panose="02020603050405020304" pitchFamily="18" charset="0"/>
              </a:rPr>
              <a:t>alpha particles</a:t>
            </a:r>
            <a:r>
              <a:rPr lang="en-US" sz="2800" dirty="0">
                <a:latin typeface="Times New Roman" panose="02020603050405020304" pitchFamily="18" charset="0"/>
                <a:cs typeface="Times New Roman" panose="02020603050405020304" pitchFamily="18" charset="0"/>
              </a:rPr>
              <a:t> are emitted constantly at the same rate, and can be detected, if they hit a </a:t>
            </a:r>
            <a:r>
              <a:rPr lang="en-US" sz="2800" dirty="0">
                <a:solidFill>
                  <a:srgbClr val="4472C4"/>
                </a:solidFill>
                <a:latin typeface="Times New Roman" panose="02020603050405020304" pitchFamily="18" charset="0"/>
                <a:cs typeface="Times New Roman" panose="02020603050405020304" pitchFamily="18" charset="0"/>
              </a:rPr>
              <a:t>screen that is coated by zinc sulfide</a:t>
            </a:r>
            <a:r>
              <a:rPr lang="en-US" sz="2800" dirty="0">
                <a:latin typeface="Times New Roman" panose="02020603050405020304" pitchFamily="18" charset="0"/>
                <a:cs typeface="Times New Roman" panose="02020603050405020304" pitchFamily="18" charset="0"/>
              </a:rPr>
              <a:t> (ZnS).  A little flash of light can be seen with your eyes.  </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a:extLst>
              <a:ext uri="{FF2B5EF4-FFF2-40B4-BE49-F238E27FC236}">
                <a16:creationId xmlns:a16="http://schemas.microsoft.com/office/drawing/2014/main" id="{21ADA488-C13B-135F-73C6-9A2CF9E64E46}"/>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37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954107"/>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Where an </a:t>
            </a:r>
            <a:r>
              <a:rPr lang="en-US" sz="2800" u="sng" dirty="0">
                <a:solidFill>
                  <a:schemeClr val="accent6">
                    <a:lumMod val="75000"/>
                  </a:schemeClr>
                </a:solidFill>
                <a:latin typeface="Times New Roman" panose="02020603050405020304" pitchFamily="18" charset="0"/>
                <a:cs typeface="Times New Roman" panose="02020603050405020304" pitchFamily="18" charset="0"/>
              </a:rPr>
              <a:t>alpha particles</a:t>
            </a:r>
            <a:r>
              <a:rPr lang="en-US" sz="2800" dirty="0">
                <a:latin typeface="Times New Roman" panose="02020603050405020304" pitchFamily="18" charset="0"/>
                <a:cs typeface="Times New Roman" panose="02020603050405020304" pitchFamily="18" charset="0"/>
              </a:rPr>
              <a:t> hits the </a:t>
            </a:r>
            <a:r>
              <a:rPr lang="en-US" sz="2800" dirty="0">
                <a:solidFill>
                  <a:srgbClr val="4472C4"/>
                </a:solidFill>
                <a:latin typeface="Times New Roman" panose="02020603050405020304" pitchFamily="18" charset="0"/>
                <a:cs typeface="Times New Roman" panose="02020603050405020304" pitchFamily="18" charset="0"/>
              </a:rPr>
              <a:t>screen,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little flash of light </a:t>
            </a:r>
            <a:r>
              <a:rPr lang="en-US" sz="2800" dirty="0">
                <a:latin typeface="Times New Roman" panose="02020603050405020304" pitchFamily="18" charset="0"/>
                <a:cs typeface="Times New Roman" panose="02020603050405020304" pitchFamily="18" charset="0"/>
              </a:rPr>
              <a:t>can be seen.  </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3B70EE7-FF64-2905-74D1-9241C38653D7}"/>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4079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1815882"/>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This happens over and over, as if ALL of the metal is not really there.  The alpha particles just go through the foil.  Here the alpha particles go through just one atom.  </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372A9D9A-E830-100D-7B2A-300C26766A7B}"/>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7229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523220"/>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Again… </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78CC466-DC46-9D23-8692-072A87336B2A}"/>
              </a:ext>
            </a:extLst>
          </p:cNvPr>
          <p:cNvCxnSpPr>
            <a:cxnSpLocks/>
            <a:stCxn id="30" idx="2"/>
          </p:cNvCxnSpPr>
          <p:nvPr/>
        </p:nvCxnSpPr>
        <p:spPr>
          <a:xfrm>
            <a:off x="1975117" y="1914401"/>
            <a:ext cx="5544269" cy="375996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Explosion: 8 Points 38">
            <a:extLst>
              <a:ext uri="{FF2B5EF4-FFF2-40B4-BE49-F238E27FC236}">
                <a16:creationId xmlns:a16="http://schemas.microsoft.com/office/drawing/2014/main" id="{537E477F-6E3D-A56E-3255-67ADEE4319C8}"/>
              </a:ext>
            </a:extLst>
          </p:cNvPr>
          <p:cNvSpPr/>
          <p:nvPr/>
        </p:nvSpPr>
        <p:spPr>
          <a:xfrm>
            <a:off x="7263729" y="54972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BEF17DBD-5867-82EE-0DB8-74DFA70AAC77}"/>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7392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1384995"/>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Sometimes an alpha particle appears to be sent off at a </a:t>
            </a:r>
            <a:r>
              <a:rPr lang="en-US" sz="2800" dirty="0">
                <a:solidFill>
                  <a:srgbClr val="7030A0"/>
                </a:solidFill>
                <a:latin typeface="Times New Roman" panose="02020603050405020304" pitchFamily="18" charset="0"/>
                <a:cs typeface="Times New Roman" panose="02020603050405020304" pitchFamily="18" charset="0"/>
              </a:rPr>
              <a:t>wide angle</a:t>
            </a:r>
            <a:r>
              <a:rPr lang="en-US" sz="2800" dirty="0">
                <a:latin typeface="Times New Roman" panose="02020603050405020304" pitchFamily="18" charset="0"/>
                <a:cs typeface="Times New Roman" panose="02020603050405020304" pitchFamily="18" charset="0"/>
              </a:rPr>
              <a:t>, as if it HIT something bigger that diverted it.  </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78CC466-DC46-9D23-8692-072A87336B2A}"/>
              </a:ext>
            </a:extLst>
          </p:cNvPr>
          <p:cNvCxnSpPr>
            <a:cxnSpLocks/>
            <a:stCxn id="30" idx="2"/>
          </p:cNvCxnSpPr>
          <p:nvPr/>
        </p:nvCxnSpPr>
        <p:spPr>
          <a:xfrm>
            <a:off x="1975117" y="1914401"/>
            <a:ext cx="5544269" cy="375996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Explosion: 8 Points 38">
            <a:extLst>
              <a:ext uri="{FF2B5EF4-FFF2-40B4-BE49-F238E27FC236}">
                <a16:creationId xmlns:a16="http://schemas.microsoft.com/office/drawing/2014/main" id="{537E477F-6E3D-A56E-3255-67ADEE4319C8}"/>
              </a:ext>
            </a:extLst>
          </p:cNvPr>
          <p:cNvSpPr/>
          <p:nvPr/>
        </p:nvSpPr>
        <p:spPr>
          <a:xfrm>
            <a:off x="7263729" y="54972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F42D025D-B774-36BA-C445-19DFF5C97C79}"/>
              </a:ext>
            </a:extLst>
          </p:cNvPr>
          <p:cNvCxnSpPr>
            <a:cxnSpLocks/>
            <a:stCxn id="30" idx="5"/>
            <a:endCxn id="17" idx="1"/>
          </p:cNvCxnSpPr>
          <p:nvPr/>
        </p:nvCxnSpPr>
        <p:spPr>
          <a:xfrm>
            <a:off x="2126668" y="1967759"/>
            <a:ext cx="3693898" cy="2100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755DC9C-0CD6-BB64-FCB1-64DE5C62043F}"/>
              </a:ext>
            </a:extLst>
          </p:cNvPr>
          <p:cNvCxnSpPr>
            <a:cxnSpLocks/>
          </p:cNvCxnSpPr>
          <p:nvPr/>
        </p:nvCxnSpPr>
        <p:spPr>
          <a:xfrm flipV="1">
            <a:off x="5769448" y="3076606"/>
            <a:ext cx="1852062" cy="9347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Explosion: 8 Points 41">
            <a:extLst>
              <a:ext uri="{FF2B5EF4-FFF2-40B4-BE49-F238E27FC236}">
                <a16:creationId xmlns:a16="http://schemas.microsoft.com/office/drawing/2014/main" id="{CDC261E4-BC9D-1D61-BB2F-226A55581B24}"/>
              </a:ext>
            </a:extLst>
          </p:cNvPr>
          <p:cNvSpPr/>
          <p:nvPr/>
        </p:nvSpPr>
        <p:spPr>
          <a:xfrm>
            <a:off x="7581658" y="2869581"/>
            <a:ext cx="328473" cy="430561"/>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A6C7302-F379-4E6A-4AC5-B2A432D1DA98}"/>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770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954107"/>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But most alpha particles seem to fly right through the foil, hitting the screen straight on.  </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78CC466-DC46-9D23-8692-072A87336B2A}"/>
              </a:ext>
            </a:extLst>
          </p:cNvPr>
          <p:cNvCxnSpPr>
            <a:cxnSpLocks/>
            <a:stCxn id="30" idx="2"/>
          </p:cNvCxnSpPr>
          <p:nvPr/>
        </p:nvCxnSpPr>
        <p:spPr>
          <a:xfrm>
            <a:off x="1975117" y="1914401"/>
            <a:ext cx="5544269" cy="375996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Explosion: 8 Points 38">
            <a:extLst>
              <a:ext uri="{FF2B5EF4-FFF2-40B4-BE49-F238E27FC236}">
                <a16:creationId xmlns:a16="http://schemas.microsoft.com/office/drawing/2014/main" id="{537E477F-6E3D-A56E-3255-67ADEE4319C8}"/>
              </a:ext>
            </a:extLst>
          </p:cNvPr>
          <p:cNvSpPr/>
          <p:nvPr/>
        </p:nvSpPr>
        <p:spPr>
          <a:xfrm>
            <a:off x="7263729" y="54972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F42D025D-B774-36BA-C445-19DFF5C97C79}"/>
              </a:ext>
            </a:extLst>
          </p:cNvPr>
          <p:cNvCxnSpPr>
            <a:cxnSpLocks/>
            <a:stCxn id="30" idx="5"/>
            <a:endCxn id="17" idx="1"/>
          </p:cNvCxnSpPr>
          <p:nvPr/>
        </p:nvCxnSpPr>
        <p:spPr>
          <a:xfrm>
            <a:off x="2126668" y="1967759"/>
            <a:ext cx="3693898" cy="2100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755DC9C-0CD6-BB64-FCB1-64DE5C62043F}"/>
              </a:ext>
            </a:extLst>
          </p:cNvPr>
          <p:cNvCxnSpPr>
            <a:cxnSpLocks/>
          </p:cNvCxnSpPr>
          <p:nvPr/>
        </p:nvCxnSpPr>
        <p:spPr>
          <a:xfrm flipV="1">
            <a:off x="5769448" y="3076606"/>
            <a:ext cx="1852062" cy="9347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Explosion: 8 Points 41">
            <a:extLst>
              <a:ext uri="{FF2B5EF4-FFF2-40B4-BE49-F238E27FC236}">
                <a16:creationId xmlns:a16="http://schemas.microsoft.com/office/drawing/2014/main" id="{CDC261E4-BC9D-1D61-BB2F-226A55581B24}"/>
              </a:ext>
            </a:extLst>
          </p:cNvPr>
          <p:cNvSpPr/>
          <p:nvPr/>
        </p:nvSpPr>
        <p:spPr>
          <a:xfrm>
            <a:off x="7581658" y="2869581"/>
            <a:ext cx="328473" cy="430561"/>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E7DAB335-02C1-BE0A-9F7A-EA93C5BD5523}"/>
              </a:ext>
            </a:extLst>
          </p:cNvPr>
          <p:cNvCxnSpPr>
            <a:cxnSpLocks/>
          </p:cNvCxnSpPr>
          <p:nvPr/>
        </p:nvCxnSpPr>
        <p:spPr>
          <a:xfrm>
            <a:off x="2088902" y="1867024"/>
            <a:ext cx="5066500" cy="40607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Explosion: 8 Points 40">
            <a:extLst>
              <a:ext uri="{FF2B5EF4-FFF2-40B4-BE49-F238E27FC236}">
                <a16:creationId xmlns:a16="http://schemas.microsoft.com/office/drawing/2014/main" id="{69BEE08F-006C-991E-C461-8193941C7322}"/>
              </a:ext>
            </a:extLst>
          </p:cNvPr>
          <p:cNvSpPr/>
          <p:nvPr/>
        </p:nvSpPr>
        <p:spPr>
          <a:xfrm>
            <a:off x="6991165" y="581904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62A238BE-A4F2-C2E8-9118-5A1A62D6934E}"/>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642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3FCD04E-B4F8-16F9-31D4-C6326BC2ED06}"/>
              </a:ext>
            </a:extLst>
          </p:cNvPr>
          <p:cNvSpPr/>
          <p:nvPr/>
        </p:nvSpPr>
        <p:spPr>
          <a:xfrm>
            <a:off x="5729093" y="410932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FC9AD58-171D-2653-F2FC-254D91887AB0}"/>
              </a:ext>
            </a:extLst>
          </p:cNvPr>
          <p:cNvSpPr/>
          <p:nvPr/>
        </p:nvSpPr>
        <p:spPr>
          <a:xfrm>
            <a:off x="5771963" y="404836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E94447B-0EDB-35E8-C9BA-5068F1419124}"/>
              </a:ext>
            </a:extLst>
          </p:cNvPr>
          <p:cNvSpPr/>
          <p:nvPr/>
        </p:nvSpPr>
        <p:spPr>
          <a:xfrm>
            <a:off x="5687169" y="407884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657AF11-D54C-B8A5-69F9-4B67FD1FCD97}"/>
              </a:ext>
            </a:extLst>
          </p:cNvPr>
          <p:cNvSpPr/>
          <p:nvPr/>
        </p:nvSpPr>
        <p:spPr>
          <a:xfrm>
            <a:off x="5809099" y="4170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F1E7A7C-3286-15D5-DE7F-AE545E637CC9}"/>
              </a:ext>
            </a:extLst>
          </p:cNvPr>
          <p:cNvSpPr/>
          <p:nvPr/>
        </p:nvSpPr>
        <p:spPr>
          <a:xfrm>
            <a:off x="5729093" y="417028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8C225F9-FA21-C0BC-395F-9094DBB7B64C}"/>
              </a:ext>
            </a:extLst>
          </p:cNvPr>
          <p:cNvSpPr/>
          <p:nvPr/>
        </p:nvSpPr>
        <p:spPr>
          <a:xfrm>
            <a:off x="5826220" y="41131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0C2F7A-924E-C5F1-7EC3-3A2DE432F930}"/>
              </a:ext>
            </a:extLst>
          </p:cNvPr>
          <p:cNvSpPr/>
          <p:nvPr/>
        </p:nvSpPr>
        <p:spPr>
          <a:xfrm>
            <a:off x="5858603" y="4147421"/>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FE25DE8-D44B-48E3-0E6A-340562068EC2}"/>
              </a:ext>
            </a:extLst>
          </p:cNvPr>
          <p:cNvSpPr/>
          <p:nvPr/>
        </p:nvSpPr>
        <p:spPr>
          <a:xfrm>
            <a:off x="5771964" y="409408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97382B7-74DF-0DF4-6118-89CCC265651C}"/>
              </a:ext>
            </a:extLst>
          </p:cNvPr>
          <p:cNvSpPr/>
          <p:nvPr/>
        </p:nvSpPr>
        <p:spPr>
          <a:xfrm>
            <a:off x="5691956"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242098D-6CA0-E76F-AE84-4871B1979206}"/>
              </a:ext>
            </a:extLst>
          </p:cNvPr>
          <p:cNvSpPr/>
          <p:nvPr/>
        </p:nvSpPr>
        <p:spPr>
          <a:xfrm>
            <a:off x="5771962" y="4139804"/>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BCBC184-F278-AA47-F6FC-4A28758D0372}"/>
              </a:ext>
            </a:extLst>
          </p:cNvPr>
          <p:cNvSpPr/>
          <p:nvPr/>
        </p:nvSpPr>
        <p:spPr>
          <a:xfrm>
            <a:off x="5771962" y="420076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3F95AAE-44DA-E0D7-D7EB-1295CD9B32A4}"/>
              </a:ext>
            </a:extLst>
          </p:cNvPr>
          <p:cNvSpPr/>
          <p:nvPr/>
        </p:nvSpPr>
        <p:spPr>
          <a:xfrm>
            <a:off x="5813871" y="4061902"/>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0CD30AF-CA94-5190-2CC8-50177F0CC983}"/>
              </a:ext>
            </a:extLst>
          </p:cNvPr>
          <p:cNvSpPr/>
          <p:nvPr/>
        </p:nvSpPr>
        <p:spPr>
          <a:xfrm>
            <a:off x="5726243" y="4048365"/>
            <a:ext cx="45719" cy="4571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001F33B-7BDC-7902-C7AB-9ED7C08E7814}"/>
              </a:ext>
            </a:extLst>
          </p:cNvPr>
          <p:cNvSpPr/>
          <p:nvPr/>
        </p:nvSpPr>
        <p:spPr>
          <a:xfrm>
            <a:off x="4787533" y="3394003"/>
            <a:ext cx="2077374" cy="161351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4BD8C0F-FCEB-E6EF-74B5-72139B84C9CD}"/>
              </a:ext>
            </a:extLst>
          </p:cNvPr>
          <p:cNvSpPr/>
          <p:nvPr/>
        </p:nvSpPr>
        <p:spPr>
          <a:xfrm rot="13961937">
            <a:off x="4643973" y="3240156"/>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09772BFD-2FF6-C678-76A0-EADB7129BE0B}"/>
              </a:ext>
            </a:extLst>
          </p:cNvPr>
          <p:cNvSpPr/>
          <p:nvPr/>
        </p:nvSpPr>
        <p:spPr>
          <a:xfrm rot="8544039">
            <a:off x="4589717" y="3209681"/>
            <a:ext cx="2364491" cy="1860247"/>
          </a:xfrm>
          <a:prstGeom prst="ellipse">
            <a:avLst/>
          </a:prstGeom>
          <a:noFill/>
          <a:ln w="317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A4003F02-993F-57EA-97EA-363D2A2BF168}"/>
              </a:ext>
            </a:extLst>
          </p:cNvPr>
          <p:cNvSpPr/>
          <p:nvPr/>
        </p:nvSpPr>
        <p:spPr>
          <a:xfrm flipV="1">
            <a:off x="4965203" y="32948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2B2BB84-422E-6226-61F9-FC1DDDEDEB3C}"/>
              </a:ext>
            </a:extLst>
          </p:cNvPr>
          <p:cNvSpPr/>
          <p:nvPr/>
        </p:nvSpPr>
        <p:spPr>
          <a:xfrm flipV="1">
            <a:off x="6799523" y="465501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BC3E61E-CADF-8776-7748-9B810DD209CA}"/>
              </a:ext>
            </a:extLst>
          </p:cNvPr>
          <p:cNvSpPr/>
          <p:nvPr/>
        </p:nvSpPr>
        <p:spPr>
          <a:xfrm flipV="1">
            <a:off x="5853215" y="3371143"/>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8D1D29A-2D38-EC0F-4CC8-3E8AF5CF6689}"/>
              </a:ext>
            </a:extLst>
          </p:cNvPr>
          <p:cNvSpPr/>
          <p:nvPr/>
        </p:nvSpPr>
        <p:spPr>
          <a:xfrm flipV="1">
            <a:off x="5477453" y="4946561"/>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68B2D8-D53E-55FD-96E6-A223847DD1E4}"/>
              </a:ext>
            </a:extLst>
          </p:cNvPr>
          <p:cNvSpPr/>
          <p:nvPr/>
        </p:nvSpPr>
        <p:spPr>
          <a:xfrm flipV="1">
            <a:off x="5578895" y="316969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D05ACF4-0559-8393-742C-0F235FDE1845}"/>
              </a:ext>
            </a:extLst>
          </p:cNvPr>
          <p:cNvSpPr/>
          <p:nvPr/>
        </p:nvSpPr>
        <p:spPr>
          <a:xfrm flipV="1">
            <a:off x="6822382" y="3724728"/>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3D Box Outline Images – Browse 33,581 Stock Photos, Vectors, and Video |  Adobe Stock">
            <a:extLst>
              <a:ext uri="{FF2B5EF4-FFF2-40B4-BE49-F238E27FC236}">
                <a16:creationId xmlns:a16="http://schemas.microsoft.com/office/drawing/2014/main" id="{F8073251-441D-D297-748F-FE33644889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09" t="9090" r="23634" b="14794"/>
          <a:stretch/>
        </p:blipFill>
        <p:spPr bwMode="auto">
          <a:xfrm>
            <a:off x="341736" y="183024"/>
            <a:ext cx="2503503" cy="2610035"/>
          </a:xfrm>
          <a:prstGeom prst="rect">
            <a:avLst/>
          </a:prstGeom>
          <a:noFill/>
          <a:extLst>
            <a:ext uri="{909E8E84-426E-40DD-AFC4-6F175D3DCCD1}">
              <a14:hiddenFill xmlns:a14="http://schemas.microsoft.com/office/drawing/2010/main">
                <a:solidFill>
                  <a:srgbClr val="FFFFFF"/>
                </a:solidFill>
              </a14:hiddenFill>
            </a:ext>
          </a:extLst>
        </p:spPr>
      </p:pic>
      <p:sp>
        <p:nvSpPr>
          <p:cNvPr id="30" name="Oval 29">
            <a:extLst>
              <a:ext uri="{FF2B5EF4-FFF2-40B4-BE49-F238E27FC236}">
                <a16:creationId xmlns:a16="http://schemas.microsoft.com/office/drawing/2014/main" id="{70D8A766-D7FF-ABD6-5B85-65C81DDC57E2}"/>
              </a:ext>
            </a:extLst>
          </p:cNvPr>
          <p:cNvSpPr/>
          <p:nvPr/>
        </p:nvSpPr>
        <p:spPr>
          <a:xfrm>
            <a:off x="1975117" y="1838940"/>
            <a:ext cx="177553" cy="150921"/>
          </a:xfrm>
          <a:prstGeom prst="ellipse">
            <a:avLst/>
          </a:prstGeom>
          <a:solidFill>
            <a:schemeClr val="accent6">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3F305673-66AA-8009-62B5-59CE3182F2B7}"/>
              </a:ext>
            </a:extLst>
          </p:cNvPr>
          <p:cNvSpPr txBox="1"/>
          <p:nvPr/>
        </p:nvSpPr>
        <p:spPr>
          <a:xfrm>
            <a:off x="1088510" y="709046"/>
            <a:ext cx="1225118" cy="369332"/>
          </a:xfrm>
          <a:prstGeom prst="rect">
            <a:avLst/>
          </a:prstGeom>
          <a:noFill/>
        </p:spPr>
        <p:txBody>
          <a:bodyPr wrap="square" rtlCol="0">
            <a:spAutoFit/>
          </a:bodyPr>
          <a:lstStyle/>
          <a:p>
            <a:pPr algn="ctr"/>
            <a:r>
              <a:rPr lang="en-US" dirty="0">
                <a:solidFill>
                  <a:schemeClr val="accent6">
                    <a:lumMod val="75000"/>
                  </a:schemeClr>
                </a:solidFill>
              </a:rPr>
              <a:t>Polonium</a:t>
            </a:r>
          </a:p>
        </p:txBody>
      </p:sp>
      <p:cxnSp>
        <p:nvCxnSpPr>
          <p:cNvPr id="33" name="Straight Arrow Connector 32">
            <a:extLst>
              <a:ext uri="{FF2B5EF4-FFF2-40B4-BE49-F238E27FC236}">
                <a16:creationId xmlns:a16="http://schemas.microsoft.com/office/drawing/2014/main" id="{E145748B-8BCE-6C59-E204-02C22D500AAB}"/>
              </a:ext>
            </a:extLst>
          </p:cNvPr>
          <p:cNvCxnSpPr>
            <a:cxnSpLocks/>
            <a:stCxn id="30" idx="5"/>
          </p:cNvCxnSpPr>
          <p:nvPr/>
        </p:nvCxnSpPr>
        <p:spPr>
          <a:xfrm>
            <a:off x="2126668" y="1967759"/>
            <a:ext cx="5712315" cy="3024521"/>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9015540F-DA1D-D40F-D018-BD0BC1BFB1AB}"/>
              </a:ext>
            </a:extLst>
          </p:cNvPr>
          <p:cNvSpPr txBox="1"/>
          <p:nvPr/>
        </p:nvSpPr>
        <p:spPr>
          <a:xfrm>
            <a:off x="5326602" y="1"/>
            <a:ext cx="6865399" cy="523220"/>
          </a:xfrm>
          <a:prstGeom prst="rect">
            <a:avLst/>
          </a:prstGeom>
          <a:solidFill>
            <a:srgbClr val="FFFFFF"/>
          </a:solidFill>
        </p:spPr>
        <p:txBody>
          <a:bodyPr wrap="square" rtlCol="0">
            <a:spAutoFit/>
          </a:bodyPr>
          <a:lstStyle/>
          <a:p>
            <a:r>
              <a:rPr lang="en-US" sz="2800" dirty="0">
                <a:latin typeface="Times New Roman" panose="02020603050405020304" pitchFamily="18" charset="0"/>
                <a:cs typeface="Times New Roman" panose="02020603050405020304" pitchFamily="18" charset="0"/>
              </a:rPr>
              <a:t>Over and over, like the foil is not even there.  </a:t>
            </a:r>
          </a:p>
        </p:txBody>
      </p:sp>
      <p:sp>
        <p:nvSpPr>
          <p:cNvPr id="2" name="Block Arc 1">
            <a:extLst>
              <a:ext uri="{FF2B5EF4-FFF2-40B4-BE49-F238E27FC236}">
                <a16:creationId xmlns:a16="http://schemas.microsoft.com/office/drawing/2014/main" id="{DC7F369A-0F82-E122-5CC2-A70DA990BCF8}"/>
              </a:ext>
            </a:extLst>
          </p:cNvPr>
          <p:cNvSpPr/>
          <p:nvPr/>
        </p:nvSpPr>
        <p:spPr>
          <a:xfrm rot="7070688">
            <a:off x="3454550" y="1698013"/>
            <a:ext cx="4634823" cy="4944530"/>
          </a:xfrm>
          <a:prstGeom prst="blockArc">
            <a:avLst>
              <a:gd name="adj1" fmla="val 6646878"/>
              <a:gd name="adj2" fmla="val 4640745"/>
              <a:gd name="adj3" fmla="val 3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Explosion: 8 Points 3">
            <a:extLst>
              <a:ext uri="{FF2B5EF4-FFF2-40B4-BE49-F238E27FC236}">
                <a16:creationId xmlns:a16="http://schemas.microsoft.com/office/drawing/2014/main" id="{7B22AE13-6531-4CDF-F077-825D3C35BD56}"/>
              </a:ext>
            </a:extLst>
          </p:cNvPr>
          <p:cNvSpPr/>
          <p:nvPr/>
        </p:nvSpPr>
        <p:spPr>
          <a:xfrm>
            <a:off x="7815363" y="47541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9B06EE0-3C3B-2130-68DD-BF880AF75086}"/>
              </a:ext>
            </a:extLst>
          </p:cNvPr>
          <p:cNvCxnSpPr>
            <a:cxnSpLocks/>
            <a:stCxn id="30" idx="4"/>
          </p:cNvCxnSpPr>
          <p:nvPr/>
        </p:nvCxnSpPr>
        <p:spPr>
          <a:xfrm>
            <a:off x="2063894" y="1989861"/>
            <a:ext cx="5588657" cy="3514294"/>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8 Points 19">
            <a:extLst>
              <a:ext uri="{FF2B5EF4-FFF2-40B4-BE49-F238E27FC236}">
                <a16:creationId xmlns:a16="http://schemas.microsoft.com/office/drawing/2014/main" id="{AA7B3261-E5D9-8136-6C2C-C18C5D71EA78}"/>
              </a:ext>
            </a:extLst>
          </p:cNvPr>
          <p:cNvSpPr/>
          <p:nvPr/>
        </p:nvSpPr>
        <p:spPr>
          <a:xfrm>
            <a:off x="7603396" y="5301210"/>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BA2D49A1-1FEA-BBE4-AD68-B8C29ADB3406}"/>
              </a:ext>
            </a:extLst>
          </p:cNvPr>
          <p:cNvCxnSpPr>
            <a:cxnSpLocks/>
          </p:cNvCxnSpPr>
          <p:nvPr/>
        </p:nvCxnSpPr>
        <p:spPr>
          <a:xfrm>
            <a:off x="2063894" y="19135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Explosion: 8 Points 36">
            <a:extLst>
              <a:ext uri="{FF2B5EF4-FFF2-40B4-BE49-F238E27FC236}">
                <a16:creationId xmlns:a16="http://schemas.microsoft.com/office/drawing/2014/main" id="{3D14453F-2ED4-26C2-3CAE-4ECAC1C72EBE}"/>
              </a:ext>
            </a:extLst>
          </p:cNvPr>
          <p:cNvSpPr/>
          <p:nvPr/>
        </p:nvSpPr>
        <p:spPr>
          <a:xfrm>
            <a:off x="7882606" y="4379717"/>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78CC466-DC46-9D23-8692-072A87336B2A}"/>
              </a:ext>
            </a:extLst>
          </p:cNvPr>
          <p:cNvCxnSpPr>
            <a:cxnSpLocks/>
            <a:stCxn id="30" idx="2"/>
          </p:cNvCxnSpPr>
          <p:nvPr/>
        </p:nvCxnSpPr>
        <p:spPr>
          <a:xfrm>
            <a:off x="1975117" y="1914401"/>
            <a:ext cx="5544269" cy="3759968"/>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Explosion: 8 Points 38">
            <a:extLst>
              <a:ext uri="{FF2B5EF4-FFF2-40B4-BE49-F238E27FC236}">
                <a16:creationId xmlns:a16="http://schemas.microsoft.com/office/drawing/2014/main" id="{537E477F-6E3D-A56E-3255-67ADEE4319C8}"/>
              </a:ext>
            </a:extLst>
          </p:cNvPr>
          <p:cNvSpPr/>
          <p:nvPr/>
        </p:nvSpPr>
        <p:spPr>
          <a:xfrm>
            <a:off x="7263729" y="549723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F42D025D-B774-36BA-C445-19DFF5C97C79}"/>
              </a:ext>
            </a:extLst>
          </p:cNvPr>
          <p:cNvCxnSpPr>
            <a:cxnSpLocks/>
            <a:stCxn id="30" idx="5"/>
            <a:endCxn id="17" idx="1"/>
          </p:cNvCxnSpPr>
          <p:nvPr/>
        </p:nvCxnSpPr>
        <p:spPr>
          <a:xfrm>
            <a:off x="2126668" y="1967759"/>
            <a:ext cx="3693898" cy="21008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755DC9C-0CD6-BB64-FCB1-64DE5C62043F}"/>
              </a:ext>
            </a:extLst>
          </p:cNvPr>
          <p:cNvCxnSpPr>
            <a:cxnSpLocks/>
          </p:cNvCxnSpPr>
          <p:nvPr/>
        </p:nvCxnSpPr>
        <p:spPr>
          <a:xfrm flipV="1">
            <a:off x="5769448" y="3076606"/>
            <a:ext cx="1852062" cy="9347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Explosion: 8 Points 41">
            <a:extLst>
              <a:ext uri="{FF2B5EF4-FFF2-40B4-BE49-F238E27FC236}">
                <a16:creationId xmlns:a16="http://schemas.microsoft.com/office/drawing/2014/main" id="{CDC261E4-BC9D-1D61-BB2F-226A55581B24}"/>
              </a:ext>
            </a:extLst>
          </p:cNvPr>
          <p:cNvSpPr/>
          <p:nvPr/>
        </p:nvSpPr>
        <p:spPr>
          <a:xfrm>
            <a:off x="7581658" y="2869581"/>
            <a:ext cx="328473" cy="430561"/>
          </a:xfrm>
          <a:prstGeom prst="irregularSeal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E7DAB335-02C1-BE0A-9F7A-EA93C5BD5523}"/>
              </a:ext>
            </a:extLst>
          </p:cNvPr>
          <p:cNvCxnSpPr>
            <a:cxnSpLocks/>
          </p:cNvCxnSpPr>
          <p:nvPr/>
        </p:nvCxnSpPr>
        <p:spPr>
          <a:xfrm>
            <a:off x="2088902" y="1867024"/>
            <a:ext cx="5066500" cy="4060776"/>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Explosion: 8 Points 40">
            <a:extLst>
              <a:ext uri="{FF2B5EF4-FFF2-40B4-BE49-F238E27FC236}">
                <a16:creationId xmlns:a16="http://schemas.microsoft.com/office/drawing/2014/main" id="{69BEE08F-006C-991E-C461-8193941C7322}"/>
              </a:ext>
            </a:extLst>
          </p:cNvPr>
          <p:cNvSpPr/>
          <p:nvPr/>
        </p:nvSpPr>
        <p:spPr>
          <a:xfrm>
            <a:off x="6991165" y="581904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a:extLst>
              <a:ext uri="{FF2B5EF4-FFF2-40B4-BE49-F238E27FC236}">
                <a16:creationId xmlns:a16="http://schemas.microsoft.com/office/drawing/2014/main" id="{85FF6E22-264D-891F-9BC7-FAB1C1043A84}"/>
              </a:ext>
            </a:extLst>
          </p:cNvPr>
          <p:cNvCxnSpPr>
            <a:cxnSpLocks/>
          </p:cNvCxnSpPr>
          <p:nvPr/>
        </p:nvCxnSpPr>
        <p:spPr>
          <a:xfrm>
            <a:off x="2216294" y="2065961"/>
            <a:ext cx="5964993" cy="274145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Explosion: 8 Points 43">
            <a:extLst>
              <a:ext uri="{FF2B5EF4-FFF2-40B4-BE49-F238E27FC236}">
                <a16:creationId xmlns:a16="http://schemas.microsoft.com/office/drawing/2014/main" id="{10B51FB1-1478-A027-1CDB-DB70B0359523}"/>
              </a:ext>
            </a:extLst>
          </p:cNvPr>
          <p:cNvSpPr/>
          <p:nvPr/>
        </p:nvSpPr>
        <p:spPr>
          <a:xfrm>
            <a:off x="8066653" y="4576959"/>
            <a:ext cx="328473" cy="430561"/>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A67D6457-9C89-929E-10A9-CE450E80CFC5}"/>
              </a:ext>
            </a:extLst>
          </p:cNvPr>
          <p:cNvSpPr/>
          <p:nvPr/>
        </p:nvSpPr>
        <p:spPr>
          <a:xfrm flipV="1">
            <a:off x="4809205" y="4427586"/>
            <a:ext cx="45719" cy="45719"/>
          </a:xfrm>
          <a:prstGeom prst="ellipse">
            <a:avLst/>
          </a:prstGeom>
          <a:solidFill>
            <a:srgbClr val="FF00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7998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1009</Words>
  <Application>Microsoft Office PowerPoint</Application>
  <PresentationFormat>Widescreen</PresentationFormat>
  <Paragraphs>74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9</cp:revision>
  <dcterms:created xsi:type="dcterms:W3CDTF">2023-02-19T19:43:39Z</dcterms:created>
  <dcterms:modified xsi:type="dcterms:W3CDTF">2023-02-19T21:21:58Z</dcterms:modified>
</cp:coreProperties>
</file>